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2"/>
  </p:notesMasterIdLst>
  <p:sldIdLst>
    <p:sldId id="256" r:id="rId5"/>
    <p:sldId id="281" r:id="rId6"/>
    <p:sldId id="288" r:id="rId7"/>
    <p:sldId id="291" r:id="rId8"/>
    <p:sldId id="279" r:id="rId9"/>
    <p:sldId id="292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CC00"/>
    <a:srgbClr val="FFCC99"/>
    <a:srgbClr val="993366"/>
    <a:srgbClr val="CC3300"/>
    <a:srgbClr val="FFFF00"/>
    <a:srgbClr val="FF3399"/>
    <a:srgbClr val="FF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280C6-3E32-4A40-9F91-29D893D3EB6C}" v="16" dt="2025-01-21T08:21:02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EAEF-8A69-43CD-BD06-D9CBA865960C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9447-8D89-497D-BCEA-99F3D2BFA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16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Info generali per una scelta consapevole. Per dettagli specifici rivolgersi CMI di Dipartimento: incontro dedicato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9447-8D89-497D-BCEA-99F3D2BFA9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60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9447-8D89-497D-BCEA-99F3D2BFA9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70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9447-8D89-497D-BCEA-99F3D2BFA9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2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piano di studi NON è vincolante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9447-8D89-497D-BCEA-99F3D2BFA9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84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9447-8D89-497D-BCEA-99F3D2BFA9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03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6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5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6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5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16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27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00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20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72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97BB84-A119-43D4-9CB3-2DDCF11FB673}" type="datetimeFigureOut">
              <a:rPr lang="it-IT" smtClean="0"/>
              <a:t>21/01/2025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1BF054-EC42-4D4B-87CD-75B7EA5BD566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9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58BB416-9B97-0E8F-35E6-79E450671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2" y="173833"/>
            <a:ext cx="3126938" cy="118128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5AD1D251-0136-9400-97D3-E5F720FCD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289" y="1439017"/>
            <a:ext cx="9144000" cy="238760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it-IT" sz="4000" b="1" kern="0">
                <a:solidFill>
                  <a:srgbClr val="2F5496"/>
                </a:solidFill>
                <a:effectLst/>
                <a:latin typeface="Calibri"/>
                <a:ea typeface="Yu Gothic Light"/>
                <a:cs typeface="Calibri"/>
              </a:rPr>
              <a:t>Bando Unico per la Mobilità Europea e Internazionale per l’A.A. </a:t>
            </a:r>
            <a:r>
              <a:rPr lang="it-IT" sz="4000" b="1" kern="0">
                <a:solidFill>
                  <a:srgbClr val="2F5496"/>
                </a:solidFill>
                <a:latin typeface="Calibri"/>
                <a:ea typeface="Yu Gothic Light"/>
                <a:cs typeface="Calibri"/>
              </a:rPr>
              <a:t>2025/2026</a:t>
            </a:r>
            <a:br>
              <a:rPr lang="it-IT" sz="4000" b="1" kern="0">
                <a:effectLst/>
                <a:latin typeface="Calibri" panose="020F0502020204030204" pitchFamily="34" charset="0"/>
                <a:ea typeface="Yu Gothic Light" panose="020B0300000000000000" pitchFamily="34" charset="-128"/>
              </a:rPr>
            </a:br>
            <a:r>
              <a:rPr lang="it-IT" sz="4000" b="1" i="1">
                <a:solidFill>
                  <a:srgbClr val="2F5496"/>
                </a:solidFill>
                <a:effectLst/>
                <a:latin typeface="Calibri Light"/>
                <a:ea typeface="Yu Gothic Light"/>
                <a:cs typeface="Times New Roman"/>
              </a:rPr>
              <a:t>MOBILITÀ A FINI DI STUDIO (SMS)</a:t>
            </a:r>
            <a:br>
              <a:rPr lang="it-IT" sz="4000" b="1" i="1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it-IT" sz="40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7E1B77-0721-CBC1-8EE7-3DC851285B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60" y="3429000"/>
            <a:ext cx="3672994" cy="25426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3167A1D-6705-5CAF-7C8D-BDACE88F0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25" y="4094519"/>
            <a:ext cx="3313644" cy="12362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B15F88-B4CC-FD6B-D058-4919EDC911A5}"/>
              </a:ext>
            </a:extLst>
          </p:cNvPr>
          <p:cNvSpPr txBox="1"/>
          <p:nvPr/>
        </p:nvSpPr>
        <p:spPr>
          <a:xfrm>
            <a:off x="106265" y="6403252"/>
            <a:ext cx="1160476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i="1">
                <a:solidFill>
                  <a:schemeClr val="bg1"/>
                </a:solidFill>
              </a:rPr>
              <a:t>Presentazione del Bando unico per la mobilità europea e internazionale a fini di studio (SMS) - </a:t>
            </a:r>
            <a:r>
              <a:rPr lang="it-IT" i="1" err="1">
                <a:solidFill>
                  <a:schemeClr val="bg1"/>
                </a:solidFill>
              </a:rPr>
              <a:t>a.a</a:t>
            </a:r>
            <a:r>
              <a:rPr lang="it-IT" i="1">
                <a:solidFill>
                  <a:schemeClr val="bg1"/>
                </a:solidFill>
              </a:rPr>
              <a:t>. 2025-26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F94D291-8E47-8450-056B-761145EAA4A3}"/>
              </a:ext>
            </a:extLst>
          </p:cNvPr>
          <p:cNvGrpSpPr/>
          <p:nvPr/>
        </p:nvGrpSpPr>
        <p:grpSpPr>
          <a:xfrm>
            <a:off x="7473905" y="3664764"/>
            <a:ext cx="1657957" cy="1234377"/>
            <a:chOff x="3508058" y="5156483"/>
            <a:chExt cx="1080135" cy="83693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F6EE315-C3D2-214F-BAE3-9D073EEF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58" y="5574313"/>
              <a:ext cx="1080135" cy="41910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1C1A74D6-B2C3-C712-18DC-EAF15E4CF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803" y="5156483"/>
              <a:ext cx="572135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14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9AEAD-B524-5195-B047-16CDF9FC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3595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Come scegliere la sede ospitante?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59E1D5-4DCD-EDA6-9D96-EE5DB51C3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767910"/>
            <a:ext cx="4937760" cy="646331"/>
          </a:xfrm>
        </p:spPr>
        <p:txBody>
          <a:bodyPr>
            <a:normAutofit/>
          </a:bodyPr>
          <a:lstStyle/>
          <a:p>
            <a:r>
              <a:rPr lang="it-IT" sz="2800" cap="all" dirty="0"/>
              <a:t>1.Requisito linguistico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3B07D2D-C00F-F2FE-689F-B57EBF359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767911"/>
            <a:ext cx="4937760" cy="646330"/>
          </a:xfrm>
        </p:spPr>
        <p:txBody>
          <a:bodyPr>
            <a:normAutofit/>
          </a:bodyPr>
          <a:lstStyle/>
          <a:p>
            <a:r>
              <a:rPr lang="it-IT" sz="2800" cap="all" dirty="0"/>
              <a:t>2.Offerta formativa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E56ED2-F881-5564-808F-55563303FBD4}"/>
              </a:ext>
            </a:extLst>
          </p:cNvPr>
          <p:cNvSpPr txBox="1"/>
          <p:nvPr/>
        </p:nvSpPr>
        <p:spPr>
          <a:xfrm>
            <a:off x="106264" y="6403252"/>
            <a:ext cx="114789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i="1">
                <a:solidFill>
                  <a:schemeClr val="bg1"/>
                </a:solidFill>
              </a:rPr>
              <a:t>Presentazione del Bando unico per la mobilità europea e internazionale a fini di studio (SMS) - </a:t>
            </a:r>
            <a:r>
              <a:rPr lang="it-IT" i="1" err="1">
                <a:solidFill>
                  <a:schemeClr val="bg1"/>
                </a:solidFill>
              </a:rPr>
              <a:t>a.a</a:t>
            </a:r>
            <a:r>
              <a:rPr lang="it-IT" i="1">
                <a:solidFill>
                  <a:schemeClr val="bg1"/>
                </a:solidFill>
              </a:rPr>
              <a:t>. 2025-26</a:t>
            </a:r>
            <a:endParaRPr lang="it-IT">
              <a:solidFill>
                <a:schemeClr val="bg1"/>
              </a:solidFill>
            </a:endParaRPr>
          </a:p>
          <a:p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DDAEA78-C357-62AB-C508-1565DBDDB626}"/>
              </a:ext>
            </a:extLst>
          </p:cNvPr>
          <p:cNvSpPr/>
          <p:nvPr/>
        </p:nvSpPr>
        <p:spPr>
          <a:xfrm>
            <a:off x="547849" y="3776079"/>
            <a:ext cx="1935442" cy="983594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bg1"/>
                </a:solidFill>
              </a:rPr>
              <a:t>ALLEGATO 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46EFBBE-AAF0-0C8C-F112-25ECF31E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950" t="-109" r="23384" b="-1199"/>
          <a:stretch/>
        </p:blipFill>
        <p:spPr>
          <a:xfrm>
            <a:off x="2297971" y="2273814"/>
            <a:ext cx="7717982" cy="37236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E4C482D-3A84-0DC0-F26D-35E390242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355" y="6015421"/>
            <a:ext cx="6682451" cy="28865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982CBE3-51D4-9A33-8363-7CBCDD285153}"/>
              </a:ext>
            </a:extLst>
          </p:cNvPr>
          <p:cNvSpPr/>
          <p:nvPr/>
        </p:nvSpPr>
        <p:spPr>
          <a:xfrm>
            <a:off x="2902355" y="2273814"/>
            <a:ext cx="7185228" cy="403026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6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9AEAD-B524-5195-B047-16CDF9FC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9278"/>
          </a:xfrm>
        </p:spPr>
        <p:txBody>
          <a:bodyPr>
            <a:normAutofit/>
          </a:bodyPr>
          <a:lstStyle/>
          <a:p>
            <a:r>
              <a:rPr lang="it-IT" sz="5300" dirty="0">
                <a:solidFill>
                  <a:srgbClr val="0070C0"/>
                </a:solidFill>
              </a:rPr>
              <a:t>Il requisito linguistico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D98CBCD-C0BB-943E-E07B-6E1F9F90F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Sede ospitante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41A1A4-4A16-3DCB-E518-821687466F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</a:rPr>
              <a:t>Verifica nell’Allegato 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Tipo di </a:t>
            </a:r>
            <a:r>
              <a:rPr lang="it-IT" sz="2400" dirty="0">
                <a:solidFill>
                  <a:srgbClr val="FF0000"/>
                </a:solidFill>
                <a:ea typeface="+mn-lt"/>
                <a:cs typeface="+mn-lt"/>
              </a:rPr>
              <a:t>certificazione</a:t>
            </a:r>
            <a:r>
              <a:rPr lang="it-IT" sz="2400" dirty="0">
                <a:solidFill>
                  <a:schemeClr val="tx1"/>
                </a:solidFill>
                <a:ea typeface="+mn-lt"/>
                <a:cs typeface="+mn-lt"/>
              </a:rPr>
              <a:t> richiesto</a:t>
            </a:r>
            <a:endParaRPr lang="it-IT" sz="2400" dirty="0">
              <a:solidFill>
                <a:schemeClr val="tx1"/>
              </a:solidFill>
              <a:latin typeface="Trebuchet MS"/>
              <a:ea typeface="Calibri"/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FF0000"/>
                </a:solidFill>
                <a:latin typeface="Trebuchet MS"/>
                <a:ea typeface="Calibri"/>
                <a:cs typeface="Calibri"/>
              </a:rPr>
              <a:t>Tempistiche </a:t>
            </a:r>
            <a:r>
              <a:rPr lang="it-IT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di presentazione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7049E9C-53B2-1F7F-8D23-9BC9EA4AF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4082" y="1863304"/>
            <a:ext cx="6350217" cy="736282"/>
          </a:xfrm>
        </p:spPr>
        <p:txBody>
          <a:bodyPr>
            <a:noAutofit/>
          </a:bodyPr>
          <a:lstStyle/>
          <a:p>
            <a:r>
              <a:rPr lang="it-IT" sz="2400" dirty="0"/>
              <a:t>Commissione di Mobilità Internazionale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3C2F68B-3812-223D-37D4-DB1FC259E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19" y="2582334"/>
            <a:ext cx="5250991" cy="3286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</a:rPr>
              <a:t>Verifica nel sito </a:t>
            </a:r>
            <a:r>
              <a:rPr lang="it-IT" sz="2400" dirty="0"/>
              <a:t>https://www.unipr.it/LPT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</a:rPr>
              <a:t>Inserisci nell’Allegato F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E56ED2-F881-5564-808F-55563303FBD4}"/>
              </a:ext>
            </a:extLst>
          </p:cNvPr>
          <p:cNvSpPr txBox="1"/>
          <p:nvPr/>
        </p:nvSpPr>
        <p:spPr>
          <a:xfrm>
            <a:off x="106264" y="6403252"/>
            <a:ext cx="1161315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i="1">
                <a:solidFill>
                  <a:schemeClr val="bg1"/>
                </a:solidFill>
              </a:rPr>
              <a:t>Presentazione del Bando unico per la mobilità europea e internazionale a fini di studio (SMS) - </a:t>
            </a:r>
            <a:r>
              <a:rPr lang="it-IT" i="1" err="1">
                <a:solidFill>
                  <a:schemeClr val="bg1"/>
                </a:solidFill>
              </a:rPr>
              <a:t>a.a</a:t>
            </a:r>
            <a:r>
              <a:rPr lang="it-IT" i="1">
                <a:solidFill>
                  <a:schemeClr val="bg1"/>
                </a:solidFill>
              </a:rPr>
              <a:t>. 2025-26</a:t>
            </a:r>
            <a:endParaRPr lang="it-IT">
              <a:solidFill>
                <a:schemeClr val="bg1"/>
              </a:solidFill>
            </a:endParaRPr>
          </a:p>
          <a:p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3485D8A-F4C6-4966-7F7F-C758115178D4}"/>
              </a:ext>
            </a:extLst>
          </p:cNvPr>
          <p:cNvSpPr/>
          <p:nvPr/>
        </p:nvSpPr>
        <p:spPr>
          <a:xfrm>
            <a:off x="5994835" y="1934779"/>
            <a:ext cx="6048007" cy="308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5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50339DB-B51F-BC1F-B1C0-AEB5CC84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28" y="1763633"/>
            <a:ext cx="4906363" cy="9521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5D1577-0478-3DB9-E1F1-2B4636EA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34" y="386914"/>
            <a:ext cx="10877132" cy="103121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Le certificazioni valutabili dalla CMI (allegato F)</a:t>
            </a:r>
            <a:endParaRPr lang="it-IT" dirty="0"/>
          </a:p>
        </p:txBody>
      </p:sp>
      <p:pic>
        <p:nvPicPr>
          <p:cNvPr id="5" name="Immagine 4" descr="Immagine che contiene testo, schermata, Carattere, document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9035A23-A41B-E06E-E82D-DD85DA6697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006" b="60234"/>
          <a:stretch/>
        </p:blipFill>
        <p:spPr>
          <a:xfrm>
            <a:off x="3409576" y="2953824"/>
            <a:ext cx="4574654" cy="254864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ED27E4B-EB0D-365A-F0C2-865B86293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50" y="1844963"/>
            <a:ext cx="2961826" cy="3359334"/>
          </a:xfrm>
          <a:prstGeom prst="rect">
            <a:avLst/>
          </a:prstGeom>
        </p:spPr>
      </p:pic>
      <p:pic>
        <p:nvPicPr>
          <p:cNvPr id="7" name="Immagine 6" descr="Immagine che contiene testo, schermata, Carattere, document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448A30A3-0D39-8072-7400-13C748CD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766"/>
          <a:stretch/>
        </p:blipFill>
        <p:spPr>
          <a:xfrm>
            <a:off x="7516827" y="2473862"/>
            <a:ext cx="4398457" cy="3860533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D83009F-BA17-1159-1927-C5948CF32B27}"/>
              </a:ext>
            </a:extLst>
          </p:cNvPr>
          <p:cNvSpPr/>
          <p:nvPr/>
        </p:nvSpPr>
        <p:spPr>
          <a:xfrm>
            <a:off x="276716" y="5457317"/>
            <a:ext cx="3293612" cy="611902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https://www.unipr.it/LPT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A7B621-1890-E015-C592-4643F96A7ADA}"/>
              </a:ext>
            </a:extLst>
          </p:cNvPr>
          <p:cNvSpPr txBox="1"/>
          <p:nvPr/>
        </p:nvSpPr>
        <p:spPr>
          <a:xfrm>
            <a:off x="106264" y="6403252"/>
            <a:ext cx="1161315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Presentazione del Bando unico per la mobilità europea e internazionale a fini di studio (SMS) - </a:t>
            </a:r>
            <a:r>
              <a:rPr lang="it-IT" i="1" dirty="0" err="1">
                <a:solidFill>
                  <a:schemeClr val="bg1"/>
                </a:solidFill>
              </a:rPr>
              <a:t>a.a</a:t>
            </a:r>
            <a:r>
              <a:rPr lang="it-IT" i="1" dirty="0">
                <a:solidFill>
                  <a:schemeClr val="bg1"/>
                </a:solidFill>
              </a:rPr>
              <a:t>. 2025-26</a:t>
            </a:r>
            <a:endParaRPr lang="it-IT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D9DC4-0D7D-AAF9-E421-1E426BF3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330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Presentazione della domanda: allegato F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0759F0-21FE-F39B-FEF5-8E4006A13248}"/>
              </a:ext>
            </a:extLst>
          </p:cNvPr>
          <p:cNvSpPr txBox="1"/>
          <p:nvPr/>
        </p:nvSpPr>
        <p:spPr>
          <a:xfrm>
            <a:off x="106265" y="6403252"/>
            <a:ext cx="115544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i="1">
                <a:solidFill>
                  <a:schemeClr val="bg1"/>
                </a:solidFill>
              </a:rPr>
              <a:t>Presentazione del Bando unico per la mobilità europea e internazionale a fini di studio (SMS) - </a:t>
            </a:r>
            <a:r>
              <a:rPr lang="it-IT" i="1" err="1">
                <a:solidFill>
                  <a:schemeClr val="bg1"/>
                </a:solidFill>
              </a:rPr>
              <a:t>a.a</a:t>
            </a:r>
            <a:r>
              <a:rPr lang="it-IT" i="1">
                <a:solidFill>
                  <a:schemeClr val="bg1"/>
                </a:solidFill>
              </a:rPr>
              <a:t>. 2025-26</a:t>
            </a:r>
            <a:endParaRPr lang="it-IT">
              <a:solidFill>
                <a:schemeClr val="bg1"/>
              </a:solidFill>
            </a:endParaRPr>
          </a:p>
          <a:p>
            <a:endParaRPr lang="it-IT" i="1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689F041-178E-3BBF-0470-78305BF5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41" y="1048376"/>
            <a:ext cx="8975684" cy="4761247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6C6D7766-8547-45EE-E2DA-1BEEE04016EF}"/>
              </a:ext>
            </a:extLst>
          </p:cNvPr>
          <p:cNvSpPr/>
          <p:nvPr/>
        </p:nvSpPr>
        <p:spPr>
          <a:xfrm>
            <a:off x="4563036" y="1312616"/>
            <a:ext cx="666026" cy="4070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93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17283-396A-F398-159C-3188AA56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91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9AEAD-B524-5195-B047-16CDF9FC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46" y="214666"/>
            <a:ext cx="6201363" cy="757106"/>
          </a:xfrm>
        </p:spPr>
        <p:txBody>
          <a:bodyPr>
            <a:normAutofit fontScale="90000"/>
          </a:bodyPr>
          <a:lstStyle/>
          <a:p>
            <a:r>
              <a:rPr lang="it-IT" sz="5300">
                <a:solidFill>
                  <a:schemeClr val="accent2">
                    <a:lumMod val="75000"/>
                  </a:schemeClr>
                </a:solidFill>
              </a:rPr>
              <a:t>Il requisito linguistico</a:t>
            </a:r>
            <a:endParaRPr lang="it-IT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E56ED2-F881-5564-808F-55563303FBD4}"/>
              </a:ext>
            </a:extLst>
          </p:cNvPr>
          <p:cNvSpPr txBox="1"/>
          <p:nvPr/>
        </p:nvSpPr>
        <p:spPr>
          <a:xfrm>
            <a:off x="106264" y="6403252"/>
            <a:ext cx="1161315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Presentazione del Bando unico per la mobilità europea e internazionale a fini di studio (SMS) - </a:t>
            </a:r>
            <a:r>
              <a:rPr lang="it-IT" i="1" dirty="0" err="1">
                <a:solidFill>
                  <a:schemeClr val="bg1"/>
                </a:solidFill>
              </a:rPr>
              <a:t>a.a</a:t>
            </a:r>
            <a:r>
              <a:rPr lang="it-IT" i="1" dirty="0">
                <a:solidFill>
                  <a:schemeClr val="bg1"/>
                </a:solidFill>
              </a:rPr>
              <a:t>. 2025-26</a:t>
            </a:r>
            <a:endParaRPr lang="it-IT" dirty="0">
              <a:solidFill>
                <a:schemeClr val="bg1"/>
              </a:solidFill>
            </a:endParaRP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8EA45BF-A228-C9B5-5AB8-F96E4323EA4D}"/>
              </a:ext>
            </a:extLst>
          </p:cNvPr>
          <p:cNvSpPr/>
          <p:nvPr/>
        </p:nvSpPr>
        <p:spPr>
          <a:xfrm>
            <a:off x="515284" y="2621585"/>
            <a:ext cx="2326691" cy="955509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HAI UNA CERTIFICAZIONE LINGUISTICA?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061BF9BD-1E7B-1B9A-48E0-F8FF9908BC22}"/>
              </a:ext>
            </a:extLst>
          </p:cNvPr>
          <p:cNvSpPr/>
          <p:nvPr/>
        </p:nvSpPr>
        <p:spPr>
          <a:xfrm>
            <a:off x="5170633" y="4390353"/>
            <a:ext cx="230909" cy="923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D6AFAB3-C0DC-E632-3330-5A3BF814A52B}"/>
              </a:ext>
            </a:extLst>
          </p:cNvPr>
          <p:cNvSpPr/>
          <p:nvPr/>
        </p:nvSpPr>
        <p:spPr>
          <a:xfrm>
            <a:off x="4122742" y="3802128"/>
            <a:ext cx="2326691" cy="507465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SOSTIENI IL LPT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F1545690-6B05-8338-4839-5612FB4BE983}"/>
              </a:ext>
            </a:extLst>
          </p:cNvPr>
          <p:cNvSpPr/>
          <p:nvPr/>
        </p:nvSpPr>
        <p:spPr>
          <a:xfrm>
            <a:off x="4122742" y="1832182"/>
            <a:ext cx="2326691" cy="1321651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Verifica se risponde ai requisiti della sede ospitante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4A1FEA9-4BE9-7870-A7B1-C6D24D6E3C67}"/>
              </a:ext>
            </a:extLst>
          </p:cNvPr>
          <p:cNvGrpSpPr/>
          <p:nvPr/>
        </p:nvGrpSpPr>
        <p:grpSpPr>
          <a:xfrm>
            <a:off x="3111580" y="2565112"/>
            <a:ext cx="932622" cy="1068454"/>
            <a:chOff x="3111580" y="2597312"/>
            <a:chExt cx="932622" cy="1068454"/>
          </a:xfrm>
        </p:grpSpPr>
        <p:sp>
          <p:nvSpPr>
            <p:cNvPr id="24" name="Freccia in giù 23">
              <a:extLst>
                <a:ext uri="{FF2B5EF4-FFF2-40B4-BE49-F238E27FC236}">
                  <a16:creationId xmlns:a16="http://schemas.microsoft.com/office/drawing/2014/main" id="{C3D03A78-CF28-4D3D-53D1-88E2C4AFC33A}"/>
                </a:ext>
              </a:extLst>
            </p:cNvPr>
            <p:cNvSpPr/>
            <p:nvPr/>
          </p:nvSpPr>
          <p:spPr>
            <a:xfrm rot="17969450">
              <a:off x="3457944" y="3088493"/>
              <a:ext cx="230909" cy="923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reccia in giù 24">
              <a:extLst>
                <a:ext uri="{FF2B5EF4-FFF2-40B4-BE49-F238E27FC236}">
                  <a16:creationId xmlns:a16="http://schemas.microsoft.com/office/drawing/2014/main" id="{65BF9B2E-E26B-E663-ED19-8EA312BCBE43}"/>
                </a:ext>
              </a:extLst>
            </p:cNvPr>
            <p:cNvSpPr/>
            <p:nvPr/>
          </p:nvSpPr>
          <p:spPr>
            <a:xfrm rot="14717727">
              <a:off x="3466929" y="2250948"/>
              <a:ext cx="230909" cy="923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BCF7D09-D4D0-2A6D-3CFA-0DC9F67DE2CF}"/>
              </a:ext>
            </a:extLst>
          </p:cNvPr>
          <p:cNvSpPr txBox="1"/>
          <p:nvPr/>
        </p:nvSpPr>
        <p:spPr>
          <a:xfrm>
            <a:off x="3288889" y="2311853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SÌ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5083161-233B-E7B1-3B00-86C8B450E345}"/>
              </a:ext>
            </a:extLst>
          </p:cNvPr>
          <p:cNvSpPr txBox="1"/>
          <p:nvPr/>
        </p:nvSpPr>
        <p:spPr>
          <a:xfrm>
            <a:off x="3195519" y="3565691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NO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08F9465C-DE1F-BA1B-5063-39ADE23BA0EF}"/>
              </a:ext>
            </a:extLst>
          </p:cNvPr>
          <p:cNvSpPr/>
          <p:nvPr/>
        </p:nvSpPr>
        <p:spPr>
          <a:xfrm rot="10800000">
            <a:off x="6621615" y="4109370"/>
            <a:ext cx="941449" cy="25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27605724-A155-56F2-0EC3-24376C6DA6C8}"/>
              </a:ext>
            </a:extLst>
          </p:cNvPr>
          <p:cNvSpPr/>
          <p:nvPr/>
        </p:nvSpPr>
        <p:spPr>
          <a:xfrm>
            <a:off x="4071454" y="5415795"/>
            <a:ext cx="2429267" cy="667049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21-24.1.2025</a:t>
            </a:r>
            <a:endParaRPr lang="it-IT"/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1F800236-0C37-A73D-FE52-25512B4205C5}"/>
              </a:ext>
            </a:extLst>
          </p:cNvPr>
          <p:cNvSpPr/>
          <p:nvPr/>
        </p:nvSpPr>
        <p:spPr>
          <a:xfrm rot="5400000">
            <a:off x="3336632" y="5287501"/>
            <a:ext cx="230909" cy="923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F84A348-55CA-4F30-C12F-08EBA76C57C2}"/>
              </a:ext>
            </a:extLst>
          </p:cNvPr>
          <p:cNvSpPr/>
          <p:nvPr/>
        </p:nvSpPr>
        <p:spPr>
          <a:xfrm>
            <a:off x="463996" y="5415795"/>
            <a:ext cx="2429267" cy="667049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Portale Elly del CLA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0769C0F-08E3-C893-E126-0F8904A74453}"/>
              </a:ext>
            </a:extLst>
          </p:cNvPr>
          <p:cNvGrpSpPr/>
          <p:nvPr/>
        </p:nvGrpSpPr>
        <p:grpSpPr>
          <a:xfrm>
            <a:off x="6763241" y="2228644"/>
            <a:ext cx="932622" cy="1068454"/>
            <a:chOff x="3111580" y="2597312"/>
            <a:chExt cx="932622" cy="1068454"/>
          </a:xfrm>
        </p:grpSpPr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id="{D9113D16-370C-D395-DA2C-7883C565C65A}"/>
                </a:ext>
              </a:extLst>
            </p:cNvPr>
            <p:cNvSpPr/>
            <p:nvPr/>
          </p:nvSpPr>
          <p:spPr>
            <a:xfrm rot="17969450">
              <a:off x="3457944" y="3088493"/>
              <a:ext cx="230909" cy="923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in giù 17">
              <a:extLst>
                <a:ext uri="{FF2B5EF4-FFF2-40B4-BE49-F238E27FC236}">
                  <a16:creationId xmlns:a16="http://schemas.microsoft.com/office/drawing/2014/main" id="{408AE4B0-2333-9A25-571F-A17E8ACF0273}"/>
                </a:ext>
              </a:extLst>
            </p:cNvPr>
            <p:cNvSpPr/>
            <p:nvPr/>
          </p:nvSpPr>
          <p:spPr>
            <a:xfrm rot="14717727">
              <a:off x="3466929" y="2250948"/>
              <a:ext cx="230909" cy="923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02A94B-BFE1-49A0-4498-32873893F3D0}"/>
              </a:ext>
            </a:extLst>
          </p:cNvPr>
          <p:cNvSpPr txBox="1"/>
          <p:nvPr/>
        </p:nvSpPr>
        <p:spPr>
          <a:xfrm>
            <a:off x="6940550" y="1975385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SÌ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8768DF1-720C-C135-4E59-6ABCD51685D8}"/>
              </a:ext>
            </a:extLst>
          </p:cNvPr>
          <p:cNvSpPr txBox="1"/>
          <p:nvPr/>
        </p:nvSpPr>
        <p:spPr>
          <a:xfrm>
            <a:off x="6847180" y="3229223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NO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D28765C-4B6B-3C18-4A56-B61C713F67B3}"/>
              </a:ext>
            </a:extLst>
          </p:cNvPr>
          <p:cNvSpPr/>
          <p:nvPr/>
        </p:nvSpPr>
        <p:spPr>
          <a:xfrm>
            <a:off x="7833780" y="2762415"/>
            <a:ext cx="2326691" cy="1539365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Verifica se è nella lista delle certificazioni valutabili dalla CMI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09E2240D-C2DE-9D85-1AA3-59A17045BF7A}"/>
              </a:ext>
            </a:extLst>
          </p:cNvPr>
          <p:cNvSpPr/>
          <p:nvPr/>
        </p:nvSpPr>
        <p:spPr>
          <a:xfrm>
            <a:off x="7833780" y="1446233"/>
            <a:ext cx="2326691" cy="777366"/>
          </a:xfrm>
          <a:prstGeom prst="roundRect">
            <a:avLst/>
          </a:prstGeom>
          <a:solidFill>
            <a:srgbClr val="92D050"/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Dichiaralo nell'Allegato F</a:t>
            </a:r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E4EC849-12CE-692E-18FE-AF88F148C4D3}"/>
              </a:ext>
            </a:extLst>
          </p:cNvPr>
          <p:cNvSpPr txBox="1"/>
          <p:nvPr/>
        </p:nvSpPr>
        <p:spPr>
          <a:xfrm>
            <a:off x="10671381" y="3994190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SÌ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32EFCD2-C449-3D03-3F42-D9063CABFB38}"/>
              </a:ext>
            </a:extLst>
          </p:cNvPr>
          <p:cNvSpPr txBox="1"/>
          <p:nvPr/>
        </p:nvSpPr>
        <p:spPr>
          <a:xfrm>
            <a:off x="6946141" y="3803197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NO</a:t>
            </a:r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8E6AC6F6-56CF-74C1-B8B8-8E9E2918B8E8}"/>
              </a:ext>
            </a:extLst>
          </p:cNvPr>
          <p:cNvSpPr/>
          <p:nvPr/>
        </p:nvSpPr>
        <p:spPr>
          <a:xfrm rot="2400000">
            <a:off x="10204004" y="4317188"/>
            <a:ext cx="941449" cy="25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687FA01-8319-2E21-1125-DC99A484A4E7}"/>
              </a:ext>
            </a:extLst>
          </p:cNvPr>
          <p:cNvSpPr/>
          <p:nvPr/>
        </p:nvSpPr>
        <p:spPr>
          <a:xfrm>
            <a:off x="463996" y="3987863"/>
            <a:ext cx="2429267" cy="667049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Dichiaralo nell'Allegato F</a:t>
            </a:r>
            <a:endParaRPr lang="it-IT" sz="2000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F7951337-E6F6-38C5-EA74-787376A6D965}"/>
              </a:ext>
            </a:extLst>
          </p:cNvPr>
          <p:cNvSpPr/>
          <p:nvPr/>
        </p:nvSpPr>
        <p:spPr>
          <a:xfrm rot="10800000">
            <a:off x="1563175" y="4740322"/>
            <a:ext cx="230908" cy="543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3649E01-1149-8956-6AAE-66E0FE56AA38}"/>
              </a:ext>
            </a:extLst>
          </p:cNvPr>
          <p:cNvSpPr/>
          <p:nvPr/>
        </p:nvSpPr>
        <p:spPr>
          <a:xfrm>
            <a:off x="9633936" y="4950465"/>
            <a:ext cx="2429267" cy="667049"/>
          </a:xfrm>
          <a:prstGeom prst="roundRect">
            <a:avLst/>
          </a:prstGeom>
          <a:solidFill>
            <a:srgbClr val="0070C0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Dichiaralo nell'Allegato F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3695122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AF9A8D85D4E1408B81EF793D68A2A7" ma:contentTypeVersion="17" ma:contentTypeDescription="Creare un nuovo documento." ma:contentTypeScope="" ma:versionID="4e7ba0e8dd820430be0704286da9da74">
  <xsd:schema xmlns:xsd="http://www.w3.org/2001/XMLSchema" xmlns:xs="http://www.w3.org/2001/XMLSchema" xmlns:p="http://schemas.microsoft.com/office/2006/metadata/properties" xmlns:ns3="b0703a0c-80d0-49eb-b87b-93fed8ce3fcb" xmlns:ns4="6a4005d3-5b59-49a0-973a-49d91995070b" targetNamespace="http://schemas.microsoft.com/office/2006/metadata/properties" ma:root="true" ma:fieldsID="4ea419adcda7032d2af703db1aa9336f" ns3:_="" ns4:_="">
    <xsd:import namespace="b0703a0c-80d0-49eb-b87b-93fed8ce3fcb"/>
    <xsd:import namespace="6a4005d3-5b59-49a0-973a-49d9199507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03a0c-80d0-49eb-b87b-93fed8ce3f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005d3-5b59-49a0-973a-49d9199507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4005d3-5b59-49a0-973a-49d9199507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E4587B-8243-4732-A7CF-D08A35F7C357}">
  <ds:schemaRefs>
    <ds:schemaRef ds:uri="6a4005d3-5b59-49a0-973a-49d91995070b"/>
    <ds:schemaRef ds:uri="b0703a0c-80d0-49eb-b87b-93fed8ce3f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DDCBDD-8190-41C1-BFB5-B03EEB140D68}">
  <ds:schemaRefs>
    <ds:schemaRef ds:uri="6a4005d3-5b59-49a0-973a-49d91995070b"/>
    <ds:schemaRef ds:uri="b0703a0c-80d0-49eb-b87b-93fed8ce3f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B3385E-1CE3-4791-89DE-2CCE505D48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</TotalTime>
  <Words>314</Words>
  <Application>Microsoft Office PowerPoint</Application>
  <PresentationFormat>Widescreen</PresentationFormat>
  <Paragraphs>45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</vt:lpstr>
      <vt:lpstr>Retrospettivo</vt:lpstr>
      <vt:lpstr>Bando Unico per la Mobilità Europea e Internazionale per l’A.A. 2025/2026 MOBILITÀ A FINI DI STUDIO (SMS) </vt:lpstr>
      <vt:lpstr>Come scegliere la sede ospitante?</vt:lpstr>
      <vt:lpstr>Il requisito linguistico</vt:lpstr>
      <vt:lpstr>Le certificazioni valutabili dalla CMI (allegato F)</vt:lpstr>
      <vt:lpstr>Presentazione della domanda: allegato F</vt:lpstr>
      <vt:lpstr>Presentazione standard di PowerPoint</vt:lpstr>
      <vt:lpstr>Il requisito linguistico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Bando Unico per la Mobilità Europea e Internazionale per l’A.A. 2024/2025 MOBILITÀ A FINI DI STUDIO (SMS)</dc:title>
  <dc:creator>Ilaria ZANOTTI</dc:creator>
  <cp:lastModifiedBy>Ilaria ZANOTTI</cp:lastModifiedBy>
  <cp:revision>51</cp:revision>
  <dcterms:created xsi:type="dcterms:W3CDTF">2023-11-15T08:49:26Z</dcterms:created>
  <dcterms:modified xsi:type="dcterms:W3CDTF">2025-01-21T08:23:37Z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0x010100C9AF9A8D85D4E1408B81EF793D68A2A7</vt:lpwstr>
  </property>
</Properties>
</file>