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modernComment_7FFFCEC8_CBD89BB4.xml" ContentType="application/vnd.ms-powerpoint.comments+xml"/>
  <Override PartName="/ppt/comments/modernComment_7FFFCEC9_37A4A55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147471034" r:id="rId3"/>
    <p:sldId id="2147471042" r:id="rId4"/>
    <p:sldId id="2147471040" r:id="rId5"/>
    <p:sldId id="2147471043" r:id="rId6"/>
    <p:sldId id="2147471041" r:id="rId7"/>
    <p:sldId id="2147471044" r:id="rId8"/>
    <p:sldId id="2147471056" r:id="rId9"/>
    <p:sldId id="2147471058" r:id="rId10"/>
    <p:sldId id="2147471045" r:id="rId11"/>
    <p:sldId id="2147471048" r:id="rId12"/>
    <p:sldId id="2147471055" r:id="rId13"/>
    <p:sldId id="2147471046" r:id="rId14"/>
    <p:sldId id="2147471049" r:id="rId15"/>
    <p:sldId id="2147471059" r:id="rId16"/>
    <p:sldId id="2147471060" r:id="rId17"/>
    <p:sldId id="2147471051" r:id="rId18"/>
    <p:sldId id="2147471052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E913D03-0A86-FC76-0A56-BCC0CF995E40}" name="Marta Fana" initials="MF" userId="573d648d18afe5b3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1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modernComment_7FFFCEC8_CBD89BB4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F9F0182-CF44-49B6-B6D7-9D6990A6FC00}" authorId="{AE913D03-0A86-FC76-0A56-BCC0CF995E40}" created="2025-02-25T11:11:28.056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419970484" sldId="2147471048"/>
      <ac:spMk id="99" creationId="{724F0C1E-2327-FD95-0169-69F339F8E7ED}"/>
      <ac:txMk cp="18" len="259">
        <ac:context len="595" hash="1174025427"/>
      </ac:txMk>
    </ac:txMkLst>
    <p188:pos x="7887276" y="778028"/>
    <p188:txBody>
      <a:bodyPr/>
      <a:lstStyle/>
      <a:p>
        <a:r>
          <a:rPr lang="en-US"/>
          <a:t>Still I did not understand whether these are the selected sectors or a proposal.</a:t>
        </a:r>
      </a:p>
    </p188:txBody>
  </p188:cm>
  <p188:cm id="{5EDFED64-1899-4D8C-A544-D233C226669E}" authorId="{AE913D03-0A86-FC76-0A56-BCC0CF995E40}" created="2025-02-25T11:12:03.223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419970484" sldId="2147471048"/>
      <ac:spMk id="99" creationId="{724F0C1E-2327-FD95-0169-69F339F8E7ED}"/>
      <ac:txMk cp="526" len="4">
        <ac:context len="595" hash="1174025427"/>
      </ac:txMk>
    </ac:txMkLst>
    <p188:pos x="2512194" y="3751816"/>
    <p188:txBody>
      <a:bodyPr/>
      <a:lstStyle/>
      <a:p>
        <a:r>
          <a:rPr lang="en-US"/>
          <a:t>Qualitative right? I would explicit this</a:t>
        </a:r>
      </a:p>
    </p188:txBody>
  </p188:cm>
</p188:cmLst>
</file>

<file path=ppt/comments/modernComment_7FFFCEC9_37A4A5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D6BFF4A6-7075-429C-BEA5-245A19DB0432}" authorId="{AE913D03-0A86-FC76-0A56-BCC0CF995E40}" created="2025-02-25T11:13:15.96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58346069" sldId="2147471049"/>
      <ac:spMk id="2" creationId="{40AF02DF-E9DE-0481-AB43-B9E38CFCB308}"/>
      <ac:txMk cp="324" len="11">
        <ac:context len="537" hash="3433353430"/>
      </ac:txMk>
    </ac:txMkLst>
    <p188:pos x="5713227" y="2206443"/>
    <p188:txBody>
      <a:bodyPr/>
      <a:lstStyle/>
      <a:p>
        <a:r>
          <a:rPr lang="en-US"/>
          <a:t>I don’t remember: inclusivity is the specific term in use within the prject? Should we unpack it?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94197-5BF3-834C-AC26-5307DD00B090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BEFC9-0337-0A4A-89AB-1863A7D26E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0427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A41084-C352-0799-AD4D-C78FF9ACCE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3908501-2D56-07BD-38C7-ABD49DCEDB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55FD64E-2197-9D50-08C3-F50F70FB0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5E60-8C9B-C04A-BF89-27D4547F41E2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89A66A-1184-2FDC-87F4-0BA761BDA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BECFF5-3347-2AD8-3915-E357D1D3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A713-3E3A-FE4F-AB15-2F93EB2297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830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6AAB4A-346A-E699-CA6B-5E3FF8955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36B66E3-F57D-F2A4-96B7-6E3AF71A06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CA71563-A253-1F3A-E7EF-27CE5116E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5E60-8C9B-C04A-BF89-27D4547F41E2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001AA9-65D0-5DDC-B86E-F42B609AD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8E0803-D0BE-9EBA-7991-55AAA98EE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A713-3E3A-FE4F-AB15-2F93EB2297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445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36B7191-25BE-82FC-55F6-5A13B96658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89AB9DB-9EB8-0283-A77A-77726FFE8A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8EBEDD-BC70-70CE-FCC9-7C1138790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5E60-8C9B-C04A-BF89-27D4547F41E2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1F76BF-67B4-461D-D726-A5665B345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8DC773A-8A88-0471-E8C4-F5D845D85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A713-3E3A-FE4F-AB15-2F93EB2297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000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626156-FA3D-AD53-9342-BFE62C4F8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CDF8DF-C9D5-6B11-93C5-A3D272496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6815D8-EC7A-9CCC-6EB1-31F516026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5E60-8C9B-C04A-BF89-27D4547F41E2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CCDBE0-6CB5-6BEF-2C10-ACFB1A298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F7A151-BAAB-9148-ADFC-628A2734D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A713-3E3A-FE4F-AB15-2F93EB2297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6566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851DE4-5071-7AAB-A524-D9BD6098A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9F97D5F-A241-9CE1-55FE-F2A3A42B1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4112A3-9A29-FFAE-04FF-D5664A22F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5E60-8C9B-C04A-BF89-27D4547F41E2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98C0FE-B463-A999-11D1-C78F71719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9F9363-69F0-2DF2-2D0A-8938F39D1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A713-3E3A-FE4F-AB15-2F93EB2297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6728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3F3B92-3014-E969-9677-04F825D9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8C4B14-0844-A9ED-9EA8-F22B5E70D2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234F70A-7256-9802-DC44-1FC56F87CF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4022F32-CB3D-6361-941E-E0B8EF26B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5E60-8C9B-C04A-BF89-27D4547F41E2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CF10966-E486-6C89-5DE5-9F2B414C1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611D4F0-AB0D-68C6-DB88-F8826AE85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A713-3E3A-FE4F-AB15-2F93EB2297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7435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45F908-2541-A5F7-1581-A9D309B8D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3CA7C3B-FF75-FF41-8CC5-E50436FF4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1DF08E2-410A-1251-F43C-E910F85D1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9741405-D82F-3909-9A09-F470C2D051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237A29F-7477-DE8D-6D2A-6975CAA077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1F05FBB-20E0-1768-B447-E2DAE8C2F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5E60-8C9B-C04A-BF89-27D4547F41E2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AC429FE-5ED7-1C57-FD86-F0560EA1A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0682DC-57DA-CF99-E3BC-072E6CD8B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A713-3E3A-FE4F-AB15-2F93EB2297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050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DB3E13-2E4F-606B-5DDF-FA81AF566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9B82D7F-98C2-E5AB-8839-AA1DE2534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5E60-8C9B-C04A-BF89-27D4547F41E2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101997C-9A15-EF4E-BFB3-3A4448924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E983D0A-B0D9-B77F-3EB4-86DCFCEDC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A713-3E3A-FE4F-AB15-2F93EB2297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543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1247B3A-04C8-2F3D-E5D2-7AC31FF50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5E60-8C9B-C04A-BF89-27D4547F41E2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BCB56B4-F73B-3313-DA2C-90A02FD20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70057C2-5367-979C-7BBA-0BD80D35A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A713-3E3A-FE4F-AB15-2F93EB2297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569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34A085-4BBD-433F-6CB8-833B8A899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4D64B1-5AE0-B326-7617-424926FB8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FC2875E-7935-8504-FCB7-AE18BDFD8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39EDD69-A7C1-60AF-4F70-310C1FB2C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5E60-8C9B-C04A-BF89-27D4547F41E2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4E37F77-9C29-B71A-2893-0BCD88C1A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17FC8B-655F-41E0-2D7A-525BB47DF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A713-3E3A-FE4F-AB15-2F93EB2297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033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CF9529-B070-3BBD-61DD-737D49B91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B265273-2D1E-7688-9355-082A22F872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B2F2B4-BB84-2D49-0F38-501D2AE3A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B1B325C-4901-4A25-E911-578971B28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5E60-8C9B-C04A-BF89-27D4547F41E2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0C6169E-05A5-8F95-D3D6-B95FE828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D549E38-3E77-70CB-8CCD-6F73933BE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A713-3E3A-FE4F-AB15-2F93EB2297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2211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319664-65A3-D1D9-A92E-4FF62A846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062A789-7D5B-4765-BBC8-08660517F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FCF14BE-D22C-9956-7E79-77C9DF5C9F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B95E60-8C9B-C04A-BF89-27D4547F41E2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0BA2C4-AAE6-4174-7973-F4280FCE77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6B5250-4E97-ED39-8E7F-3DAB8384DF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EAA713-3E3A-FE4F-AB15-2F93EB2297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738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7FFFCEC8_CBD89BB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7FFFCEC9_37A4A5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F2F91B40-6ECC-7432-E567-E27C3AC02B4E}"/>
              </a:ext>
            </a:extLst>
          </p:cNvPr>
          <p:cNvSpPr txBox="1"/>
          <p:nvPr/>
        </p:nvSpPr>
        <p:spPr>
          <a:xfrm>
            <a:off x="667449" y="2027711"/>
            <a:ext cx="7902577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u="none" strike="noStrike" noProof="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E-GRUiEN – WP8 </a:t>
            </a:r>
          </a:p>
          <a:p>
            <a:r>
              <a:rPr lang="en-US" sz="3600" b="1" i="0" u="none" strike="noStrike" noProof="0" dirty="0">
                <a:solidFill>
                  <a:srgbClr val="0070C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Comparative Analysis of Social Dialogue in the Twin Transition</a:t>
            </a:r>
            <a:r>
              <a:rPr lang="en-US" sz="3600" b="0" i="0" u="none" strike="noStrike" noProof="0" dirty="0">
                <a:solidFill>
                  <a:srgbClr val="0070C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 </a:t>
            </a:r>
          </a:p>
          <a:p>
            <a:endParaRPr lang="en-US" sz="2000" noProof="0" dirty="0">
              <a:solidFill>
                <a:srgbClr val="0000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" name="Elemento grafico 5">
            <a:extLst>
              <a:ext uri="{FF2B5EF4-FFF2-40B4-BE49-F238E27FC236}">
                <a16:creationId xmlns:a16="http://schemas.microsoft.com/office/drawing/2014/main" id="{EB150AEE-20C5-7427-6B84-E74CE206D783}"/>
              </a:ext>
            </a:extLst>
          </p:cNvPr>
          <p:cNvSpPr/>
          <p:nvPr/>
        </p:nvSpPr>
        <p:spPr>
          <a:xfrm>
            <a:off x="9345881" y="411752"/>
            <a:ext cx="2094290" cy="1785181"/>
          </a:xfrm>
          <a:custGeom>
            <a:avLst/>
            <a:gdLst>
              <a:gd name="connsiteX0" fmla="*/ 1117439 w 2256938"/>
              <a:gd name="connsiteY0" fmla="*/ 0 h 1980152"/>
              <a:gd name="connsiteX1" fmla="*/ 1116352 w 2256938"/>
              <a:gd name="connsiteY1" fmla="*/ 453 h 1980152"/>
              <a:gd name="connsiteX2" fmla="*/ 1115831 w 2256938"/>
              <a:gd name="connsiteY2" fmla="*/ 1585 h 1980152"/>
              <a:gd name="connsiteX3" fmla="*/ 1115563 w 2256938"/>
              <a:gd name="connsiteY3" fmla="*/ 10870 h 1980152"/>
              <a:gd name="connsiteX4" fmla="*/ 1117099 w 2256938"/>
              <a:gd name="connsiteY4" fmla="*/ 12526 h 1980152"/>
              <a:gd name="connsiteX5" fmla="*/ 1139296 w 2256938"/>
              <a:gd name="connsiteY5" fmla="*/ 13206 h 1980152"/>
              <a:gd name="connsiteX6" fmla="*/ 1137339 w 2256938"/>
              <a:gd name="connsiteY6" fmla="*/ 76927 h 1980152"/>
              <a:gd name="connsiteX7" fmla="*/ 1138926 w 2256938"/>
              <a:gd name="connsiteY7" fmla="*/ 78583 h 1980152"/>
              <a:gd name="connsiteX8" fmla="*/ 1149072 w 2256938"/>
              <a:gd name="connsiteY8" fmla="*/ 78922 h 1980152"/>
              <a:gd name="connsiteX9" fmla="*/ 1149115 w 2256938"/>
              <a:gd name="connsiteY9" fmla="*/ 78922 h 1980152"/>
              <a:gd name="connsiteX10" fmla="*/ 1150253 w 2256938"/>
              <a:gd name="connsiteY10" fmla="*/ 78469 h 1980152"/>
              <a:gd name="connsiteX11" fmla="*/ 1150731 w 2256938"/>
              <a:gd name="connsiteY11" fmla="*/ 77337 h 1980152"/>
              <a:gd name="connsiteX12" fmla="*/ 1152703 w 2256938"/>
              <a:gd name="connsiteY12" fmla="*/ 13630 h 1980152"/>
              <a:gd name="connsiteX13" fmla="*/ 1175530 w 2256938"/>
              <a:gd name="connsiteY13" fmla="*/ 14338 h 1980152"/>
              <a:gd name="connsiteX14" fmla="*/ 1175573 w 2256938"/>
              <a:gd name="connsiteY14" fmla="*/ 14338 h 1980152"/>
              <a:gd name="connsiteX15" fmla="*/ 1176776 w 2256938"/>
              <a:gd name="connsiteY15" fmla="*/ 13814 h 1980152"/>
              <a:gd name="connsiteX16" fmla="*/ 1177204 w 2256938"/>
              <a:gd name="connsiteY16" fmla="*/ 12498 h 1980152"/>
              <a:gd name="connsiteX17" fmla="*/ 1175950 w 2256938"/>
              <a:gd name="connsiteY17" fmla="*/ 3170 h 1980152"/>
              <a:gd name="connsiteX18" fmla="*/ 1174400 w 2256938"/>
              <a:gd name="connsiteY18" fmla="*/ 1741 h 1980152"/>
              <a:gd name="connsiteX19" fmla="*/ 1117526 w 2256938"/>
              <a:gd name="connsiteY19" fmla="*/ 0 h 1980152"/>
              <a:gd name="connsiteX20" fmla="*/ 1080727 w 2256938"/>
              <a:gd name="connsiteY20" fmla="*/ 1769 h 1980152"/>
              <a:gd name="connsiteX21" fmla="*/ 1076879 w 2256938"/>
              <a:gd name="connsiteY21" fmla="*/ 1925 h 1980152"/>
              <a:gd name="connsiteX22" fmla="*/ 1059921 w 2256938"/>
              <a:gd name="connsiteY22" fmla="*/ 9172 h 1980152"/>
              <a:gd name="connsiteX23" fmla="*/ 1054486 w 2256938"/>
              <a:gd name="connsiteY23" fmla="*/ 25321 h 1980152"/>
              <a:gd name="connsiteX24" fmla="*/ 1076792 w 2256938"/>
              <a:gd name="connsiteY24" fmla="*/ 46651 h 1980152"/>
              <a:gd name="connsiteX25" fmla="*/ 1091257 w 2256938"/>
              <a:gd name="connsiteY25" fmla="*/ 58654 h 1980152"/>
              <a:gd name="connsiteX26" fmla="*/ 1088720 w 2256938"/>
              <a:gd name="connsiteY26" fmla="*/ 66057 h 1980152"/>
              <a:gd name="connsiteX27" fmla="*/ 1080459 w 2256938"/>
              <a:gd name="connsiteY27" fmla="*/ 69411 h 1980152"/>
              <a:gd name="connsiteX28" fmla="*/ 1078082 w 2256938"/>
              <a:gd name="connsiteY28" fmla="*/ 69524 h 1980152"/>
              <a:gd name="connsiteX29" fmla="*/ 1061277 w 2256938"/>
              <a:gd name="connsiteY29" fmla="*/ 64953 h 1980152"/>
              <a:gd name="connsiteX30" fmla="*/ 1060530 w 2256938"/>
              <a:gd name="connsiteY30" fmla="*/ 64769 h 1980152"/>
              <a:gd name="connsiteX31" fmla="*/ 1059733 w 2256938"/>
              <a:gd name="connsiteY31" fmla="*/ 64995 h 1980152"/>
              <a:gd name="connsiteX32" fmla="*/ 1058900 w 2256938"/>
              <a:gd name="connsiteY32" fmla="*/ 66311 h 1980152"/>
              <a:gd name="connsiteX33" fmla="*/ 1058305 w 2256938"/>
              <a:gd name="connsiteY33" fmla="*/ 76771 h 1980152"/>
              <a:gd name="connsiteX34" fmla="*/ 1059327 w 2256938"/>
              <a:gd name="connsiteY34" fmla="*/ 78356 h 1980152"/>
              <a:gd name="connsiteX35" fmla="*/ 1076763 w 2256938"/>
              <a:gd name="connsiteY35" fmla="*/ 81711 h 1980152"/>
              <a:gd name="connsiteX36" fmla="*/ 1081321 w 2256938"/>
              <a:gd name="connsiteY36" fmla="*/ 81484 h 1980152"/>
              <a:gd name="connsiteX37" fmla="*/ 1098801 w 2256938"/>
              <a:gd name="connsiteY37" fmla="*/ 73870 h 1980152"/>
              <a:gd name="connsiteX38" fmla="*/ 1104417 w 2256938"/>
              <a:gd name="connsiteY38" fmla="*/ 56729 h 1980152"/>
              <a:gd name="connsiteX39" fmla="*/ 1081930 w 2256938"/>
              <a:gd name="connsiteY39" fmla="*/ 34309 h 1980152"/>
              <a:gd name="connsiteX40" fmla="*/ 1067661 w 2256938"/>
              <a:gd name="connsiteY40" fmla="*/ 23368 h 1980152"/>
              <a:gd name="connsiteX41" fmla="*/ 1069589 w 2256938"/>
              <a:gd name="connsiteY41" fmla="*/ 17282 h 1980152"/>
              <a:gd name="connsiteX42" fmla="*/ 1077582 w 2256938"/>
              <a:gd name="connsiteY42" fmla="*/ 14041 h 1980152"/>
              <a:gd name="connsiteX43" fmla="*/ 1079481 w 2256938"/>
              <a:gd name="connsiteY43" fmla="*/ 13970 h 1980152"/>
              <a:gd name="connsiteX44" fmla="*/ 1092728 w 2256938"/>
              <a:gd name="connsiteY44" fmla="*/ 17891 h 1980152"/>
              <a:gd name="connsiteX45" fmla="*/ 1093590 w 2256938"/>
              <a:gd name="connsiteY45" fmla="*/ 18159 h 1980152"/>
              <a:gd name="connsiteX46" fmla="*/ 1094315 w 2256938"/>
              <a:gd name="connsiteY46" fmla="*/ 17961 h 1980152"/>
              <a:gd name="connsiteX47" fmla="*/ 1095177 w 2256938"/>
              <a:gd name="connsiteY47" fmla="*/ 16645 h 1980152"/>
              <a:gd name="connsiteX48" fmla="*/ 1095931 w 2256938"/>
              <a:gd name="connsiteY48" fmla="*/ 6341 h 1980152"/>
              <a:gd name="connsiteX49" fmla="*/ 1094996 w 2256938"/>
              <a:gd name="connsiteY49" fmla="*/ 4756 h 1980152"/>
              <a:gd name="connsiteX50" fmla="*/ 1080727 w 2256938"/>
              <a:gd name="connsiteY50" fmla="*/ 1769 h 1980152"/>
              <a:gd name="connsiteX51" fmla="*/ 1200256 w 2256938"/>
              <a:gd name="connsiteY51" fmla="*/ 4303 h 1980152"/>
              <a:gd name="connsiteX52" fmla="*/ 1198626 w 2256938"/>
              <a:gd name="connsiteY52" fmla="*/ 5619 h 1980152"/>
              <a:gd name="connsiteX53" fmla="*/ 1190785 w 2256938"/>
              <a:gd name="connsiteY53" fmla="*/ 51407 h 1980152"/>
              <a:gd name="connsiteX54" fmla="*/ 1215583 w 2256938"/>
              <a:gd name="connsiteY54" fmla="*/ 87372 h 1980152"/>
              <a:gd name="connsiteX55" fmla="*/ 1222337 w 2256938"/>
              <a:gd name="connsiteY55" fmla="*/ 87981 h 1980152"/>
              <a:gd name="connsiteX56" fmla="*/ 1251368 w 2256938"/>
              <a:gd name="connsiteY56" fmla="*/ 61216 h 1980152"/>
              <a:gd name="connsiteX57" fmla="*/ 1259093 w 2256938"/>
              <a:gd name="connsiteY57" fmla="*/ 16008 h 1980152"/>
              <a:gd name="connsiteX58" fmla="*/ 1257774 w 2256938"/>
              <a:gd name="connsiteY58" fmla="*/ 14111 h 1980152"/>
              <a:gd name="connsiteX59" fmla="*/ 1247774 w 2256938"/>
              <a:gd name="connsiteY59" fmla="*/ 12413 h 1980152"/>
              <a:gd name="connsiteX60" fmla="*/ 1247477 w 2256938"/>
              <a:gd name="connsiteY60" fmla="*/ 12385 h 1980152"/>
              <a:gd name="connsiteX61" fmla="*/ 1246571 w 2256938"/>
              <a:gd name="connsiteY61" fmla="*/ 12682 h 1980152"/>
              <a:gd name="connsiteX62" fmla="*/ 1245889 w 2256938"/>
              <a:gd name="connsiteY62" fmla="*/ 13743 h 1980152"/>
              <a:gd name="connsiteX63" fmla="*/ 1238230 w 2256938"/>
              <a:gd name="connsiteY63" fmla="*/ 58541 h 1980152"/>
              <a:gd name="connsiteX64" fmla="*/ 1221845 w 2256938"/>
              <a:gd name="connsiteY64" fmla="*/ 75370 h 1980152"/>
              <a:gd name="connsiteX65" fmla="*/ 1217692 w 2256938"/>
              <a:gd name="connsiteY65" fmla="*/ 75002 h 1980152"/>
              <a:gd name="connsiteX66" fmla="*/ 1204264 w 2256938"/>
              <a:gd name="connsiteY66" fmla="*/ 52384 h 1980152"/>
              <a:gd name="connsiteX67" fmla="*/ 1211880 w 2256938"/>
              <a:gd name="connsiteY67" fmla="*/ 7884 h 1980152"/>
              <a:gd name="connsiteX68" fmla="*/ 1211583 w 2256938"/>
              <a:gd name="connsiteY68" fmla="*/ 6681 h 1980152"/>
              <a:gd name="connsiteX69" fmla="*/ 1210561 w 2256938"/>
              <a:gd name="connsiteY69" fmla="*/ 6044 h 1980152"/>
              <a:gd name="connsiteX70" fmla="*/ 1200524 w 2256938"/>
              <a:gd name="connsiteY70" fmla="*/ 4303 h 1980152"/>
              <a:gd name="connsiteX71" fmla="*/ 1287602 w 2256938"/>
              <a:gd name="connsiteY71" fmla="*/ 21585 h 1980152"/>
              <a:gd name="connsiteX72" fmla="*/ 1286878 w 2256938"/>
              <a:gd name="connsiteY72" fmla="*/ 21783 h 1980152"/>
              <a:gd name="connsiteX73" fmla="*/ 1286044 w 2256938"/>
              <a:gd name="connsiteY73" fmla="*/ 22717 h 1980152"/>
              <a:gd name="connsiteX74" fmla="*/ 1262760 w 2256938"/>
              <a:gd name="connsiteY74" fmla="*/ 93643 h 1980152"/>
              <a:gd name="connsiteX75" fmla="*/ 1263818 w 2256938"/>
              <a:gd name="connsiteY75" fmla="*/ 95723 h 1980152"/>
              <a:gd name="connsiteX76" fmla="*/ 1283979 w 2256938"/>
              <a:gd name="connsiteY76" fmla="*/ 102319 h 1980152"/>
              <a:gd name="connsiteX77" fmla="*/ 1300313 w 2256938"/>
              <a:gd name="connsiteY77" fmla="*/ 105122 h 1980152"/>
              <a:gd name="connsiteX78" fmla="*/ 1335410 w 2256938"/>
              <a:gd name="connsiteY78" fmla="*/ 78087 h 1980152"/>
              <a:gd name="connsiteX79" fmla="*/ 1308662 w 2256938"/>
              <a:gd name="connsiteY79" fmla="*/ 28421 h 1980152"/>
              <a:gd name="connsiteX80" fmla="*/ 1288124 w 2256938"/>
              <a:gd name="connsiteY80" fmla="*/ 21670 h 1980152"/>
              <a:gd name="connsiteX81" fmla="*/ 1287602 w 2256938"/>
              <a:gd name="connsiteY81" fmla="*/ 21585 h 1980152"/>
              <a:gd name="connsiteX82" fmla="*/ 1295443 w 2256938"/>
              <a:gd name="connsiteY82" fmla="*/ 37182 h 1980152"/>
              <a:gd name="connsiteX83" fmla="*/ 1305111 w 2256938"/>
              <a:gd name="connsiteY83" fmla="*/ 40353 h 1980152"/>
              <a:gd name="connsiteX84" fmla="*/ 1322322 w 2256938"/>
              <a:gd name="connsiteY84" fmla="*/ 73940 h 1980152"/>
              <a:gd name="connsiteX85" fmla="*/ 1299857 w 2256938"/>
              <a:gd name="connsiteY85" fmla="*/ 92694 h 1980152"/>
              <a:gd name="connsiteX86" fmla="*/ 1288276 w 2256938"/>
              <a:gd name="connsiteY86" fmla="*/ 90628 h 1980152"/>
              <a:gd name="connsiteX87" fmla="*/ 1278884 w 2256938"/>
              <a:gd name="connsiteY87" fmla="*/ 87571 h 1980152"/>
              <a:gd name="connsiteX88" fmla="*/ 908752 w 2256938"/>
              <a:gd name="connsiteY88" fmla="*/ 44203 h 1980152"/>
              <a:gd name="connsiteX89" fmla="*/ 894418 w 2256938"/>
              <a:gd name="connsiteY89" fmla="*/ 47331 h 1980152"/>
              <a:gd name="connsiteX90" fmla="*/ 880417 w 2256938"/>
              <a:gd name="connsiteY90" fmla="*/ 76502 h 1980152"/>
              <a:gd name="connsiteX91" fmla="*/ 908231 w 2256938"/>
              <a:gd name="connsiteY91" fmla="*/ 89864 h 1980152"/>
              <a:gd name="connsiteX92" fmla="*/ 925667 w 2256938"/>
              <a:gd name="connsiteY92" fmla="*/ 96813 h 1980152"/>
              <a:gd name="connsiteX93" fmla="*/ 925587 w 2256938"/>
              <a:gd name="connsiteY93" fmla="*/ 104626 h 1980152"/>
              <a:gd name="connsiteX94" fmla="*/ 918760 w 2256938"/>
              <a:gd name="connsiteY94" fmla="*/ 110358 h 1980152"/>
              <a:gd name="connsiteX95" fmla="*/ 906310 w 2256938"/>
              <a:gd name="connsiteY95" fmla="*/ 112736 h 1980152"/>
              <a:gd name="connsiteX96" fmla="*/ 899172 w 2256938"/>
              <a:gd name="connsiteY96" fmla="*/ 112057 h 1980152"/>
              <a:gd name="connsiteX97" fmla="*/ 898861 w 2256938"/>
              <a:gd name="connsiteY97" fmla="*/ 112057 h 1980152"/>
              <a:gd name="connsiteX98" fmla="*/ 897658 w 2256938"/>
              <a:gd name="connsiteY98" fmla="*/ 112595 h 1980152"/>
              <a:gd name="connsiteX99" fmla="*/ 897273 w 2256938"/>
              <a:gd name="connsiteY99" fmla="*/ 114095 h 1980152"/>
              <a:gd name="connsiteX100" fmla="*/ 899991 w 2256938"/>
              <a:gd name="connsiteY100" fmla="*/ 124258 h 1980152"/>
              <a:gd name="connsiteX101" fmla="*/ 901440 w 2256938"/>
              <a:gd name="connsiteY101" fmla="*/ 125418 h 1980152"/>
              <a:gd name="connsiteX102" fmla="*/ 904636 w 2256938"/>
              <a:gd name="connsiteY102" fmla="*/ 125574 h 1980152"/>
              <a:gd name="connsiteX103" fmla="*/ 923319 w 2256938"/>
              <a:gd name="connsiteY103" fmla="*/ 121568 h 1980152"/>
              <a:gd name="connsiteX104" fmla="*/ 937559 w 2256938"/>
              <a:gd name="connsiteY104" fmla="*/ 108886 h 1980152"/>
              <a:gd name="connsiteX105" fmla="*/ 937631 w 2256938"/>
              <a:gd name="connsiteY105" fmla="*/ 90882 h 1980152"/>
              <a:gd name="connsiteX106" fmla="*/ 909296 w 2256938"/>
              <a:gd name="connsiteY106" fmla="*/ 76545 h 1980152"/>
              <a:gd name="connsiteX107" fmla="*/ 892338 w 2256938"/>
              <a:gd name="connsiteY107" fmla="*/ 70586 h 1980152"/>
              <a:gd name="connsiteX108" fmla="*/ 892266 w 2256938"/>
              <a:gd name="connsiteY108" fmla="*/ 64202 h 1980152"/>
              <a:gd name="connsiteX109" fmla="*/ 898875 w 2256938"/>
              <a:gd name="connsiteY109" fmla="*/ 58612 h 1980152"/>
              <a:gd name="connsiteX110" fmla="*/ 908050 w 2256938"/>
              <a:gd name="connsiteY110" fmla="*/ 56800 h 1980152"/>
              <a:gd name="connsiteX111" fmla="*/ 914463 w 2256938"/>
              <a:gd name="connsiteY111" fmla="*/ 57592 h 1980152"/>
              <a:gd name="connsiteX112" fmla="*/ 914840 w 2256938"/>
              <a:gd name="connsiteY112" fmla="*/ 57635 h 1980152"/>
              <a:gd name="connsiteX113" fmla="*/ 915970 w 2256938"/>
              <a:gd name="connsiteY113" fmla="*/ 57182 h 1980152"/>
              <a:gd name="connsiteX114" fmla="*/ 916427 w 2256938"/>
              <a:gd name="connsiteY114" fmla="*/ 55639 h 1980152"/>
              <a:gd name="connsiteX115" fmla="*/ 913890 w 2256938"/>
              <a:gd name="connsiteY115" fmla="*/ 45632 h 1980152"/>
              <a:gd name="connsiteX116" fmla="*/ 912535 w 2256938"/>
              <a:gd name="connsiteY116" fmla="*/ 44429 h 1980152"/>
              <a:gd name="connsiteX117" fmla="*/ 908752 w 2256938"/>
              <a:gd name="connsiteY117" fmla="*/ 44203 h 1980152"/>
              <a:gd name="connsiteX118" fmla="*/ 990932 w 2256938"/>
              <a:gd name="connsiteY118" fmla="*/ 45406 h 1980152"/>
              <a:gd name="connsiteX119" fmla="*/ 981945 w 2256938"/>
              <a:gd name="connsiteY119" fmla="*/ 50119 h 1980152"/>
              <a:gd name="connsiteX120" fmla="*/ 984663 w 2256938"/>
              <a:gd name="connsiteY120" fmla="*/ 65335 h 1980152"/>
              <a:gd name="connsiteX121" fmla="*/ 990932 w 2256938"/>
              <a:gd name="connsiteY121" fmla="*/ 67302 h 1980152"/>
              <a:gd name="connsiteX122" fmla="*/ 999910 w 2256938"/>
              <a:gd name="connsiteY122" fmla="*/ 62617 h 1980152"/>
              <a:gd name="connsiteX123" fmla="*/ 997193 w 2256938"/>
              <a:gd name="connsiteY123" fmla="*/ 47402 h 1980152"/>
              <a:gd name="connsiteX124" fmla="*/ 990932 w 2256938"/>
              <a:gd name="connsiteY124" fmla="*/ 45406 h 1980152"/>
              <a:gd name="connsiteX125" fmla="*/ 1370376 w 2256938"/>
              <a:gd name="connsiteY125" fmla="*/ 51789 h 1980152"/>
              <a:gd name="connsiteX126" fmla="*/ 1368897 w 2256938"/>
              <a:gd name="connsiteY126" fmla="*/ 52724 h 1980152"/>
              <a:gd name="connsiteX127" fmla="*/ 1338171 w 2256938"/>
              <a:gd name="connsiteY127" fmla="*/ 120776 h 1980152"/>
              <a:gd name="connsiteX128" fmla="*/ 1338968 w 2256938"/>
              <a:gd name="connsiteY128" fmla="*/ 122927 h 1980152"/>
              <a:gd name="connsiteX129" fmla="*/ 1348251 w 2256938"/>
              <a:gd name="connsiteY129" fmla="*/ 127117 h 1980152"/>
              <a:gd name="connsiteX130" fmla="*/ 1348889 w 2256938"/>
              <a:gd name="connsiteY130" fmla="*/ 127272 h 1980152"/>
              <a:gd name="connsiteX131" fmla="*/ 1349497 w 2256938"/>
              <a:gd name="connsiteY131" fmla="*/ 127159 h 1980152"/>
              <a:gd name="connsiteX132" fmla="*/ 1350360 w 2256938"/>
              <a:gd name="connsiteY132" fmla="*/ 126324 h 1980152"/>
              <a:gd name="connsiteX133" fmla="*/ 1381130 w 2256938"/>
              <a:gd name="connsiteY133" fmla="*/ 58272 h 1980152"/>
              <a:gd name="connsiteX134" fmla="*/ 1381159 w 2256938"/>
              <a:gd name="connsiteY134" fmla="*/ 57026 h 1980152"/>
              <a:gd name="connsiteX135" fmla="*/ 1380340 w 2256938"/>
              <a:gd name="connsiteY135" fmla="*/ 56120 h 1980152"/>
              <a:gd name="connsiteX136" fmla="*/ 1371049 w 2256938"/>
              <a:gd name="connsiteY136" fmla="*/ 51931 h 1980152"/>
              <a:gd name="connsiteX137" fmla="*/ 1370376 w 2256938"/>
              <a:gd name="connsiteY137" fmla="*/ 51789 h 1980152"/>
              <a:gd name="connsiteX138" fmla="*/ 1417436 w 2256938"/>
              <a:gd name="connsiteY138" fmla="*/ 78512 h 1980152"/>
              <a:gd name="connsiteX139" fmla="*/ 1384101 w 2256938"/>
              <a:gd name="connsiteY139" fmla="*/ 100140 h 1980152"/>
              <a:gd name="connsiteX140" fmla="*/ 1394406 w 2256938"/>
              <a:gd name="connsiteY140" fmla="*/ 153089 h 1980152"/>
              <a:gd name="connsiteX141" fmla="*/ 1412864 w 2256938"/>
              <a:gd name="connsiteY141" fmla="*/ 158453 h 1980152"/>
              <a:gd name="connsiteX142" fmla="*/ 1446156 w 2256938"/>
              <a:gd name="connsiteY142" fmla="*/ 136827 h 1980152"/>
              <a:gd name="connsiteX143" fmla="*/ 1435894 w 2256938"/>
              <a:gd name="connsiteY143" fmla="*/ 83834 h 1980152"/>
              <a:gd name="connsiteX144" fmla="*/ 1417436 w 2256938"/>
              <a:gd name="connsiteY144" fmla="*/ 78512 h 1980152"/>
              <a:gd name="connsiteX145" fmla="*/ 829197 w 2256938"/>
              <a:gd name="connsiteY145" fmla="*/ 80578 h 1980152"/>
              <a:gd name="connsiteX146" fmla="*/ 828400 w 2256938"/>
              <a:gd name="connsiteY146" fmla="*/ 80805 h 1980152"/>
              <a:gd name="connsiteX147" fmla="*/ 819616 w 2256938"/>
              <a:gd name="connsiteY147" fmla="*/ 85985 h 1980152"/>
              <a:gd name="connsiteX148" fmla="*/ 818848 w 2256938"/>
              <a:gd name="connsiteY148" fmla="*/ 87642 h 1980152"/>
              <a:gd name="connsiteX149" fmla="*/ 831755 w 2256938"/>
              <a:gd name="connsiteY149" fmla="*/ 167087 h 1980152"/>
              <a:gd name="connsiteX150" fmla="*/ 832704 w 2256938"/>
              <a:gd name="connsiteY150" fmla="*/ 168305 h 1980152"/>
              <a:gd name="connsiteX151" fmla="*/ 833385 w 2256938"/>
              <a:gd name="connsiteY151" fmla="*/ 168489 h 1980152"/>
              <a:gd name="connsiteX152" fmla="*/ 834219 w 2256938"/>
              <a:gd name="connsiteY152" fmla="*/ 168220 h 1980152"/>
              <a:gd name="connsiteX153" fmla="*/ 843053 w 2256938"/>
              <a:gd name="connsiteY153" fmla="*/ 163011 h 1980152"/>
              <a:gd name="connsiteX154" fmla="*/ 843843 w 2256938"/>
              <a:gd name="connsiteY154" fmla="*/ 161355 h 1980152"/>
              <a:gd name="connsiteX155" fmla="*/ 839908 w 2256938"/>
              <a:gd name="connsiteY155" fmla="*/ 138864 h 1980152"/>
              <a:gd name="connsiteX156" fmla="*/ 864569 w 2256938"/>
              <a:gd name="connsiteY156" fmla="*/ 124328 h 1980152"/>
              <a:gd name="connsiteX157" fmla="*/ 882983 w 2256938"/>
              <a:gd name="connsiteY157" fmla="*/ 139120 h 1980152"/>
              <a:gd name="connsiteX158" fmla="*/ 883997 w 2256938"/>
              <a:gd name="connsiteY158" fmla="*/ 139501 h 1980152"/>
              <a:gd name="connsiteX159" fmla="*/ 885135 w 2256938"/>
              <a:gd name="connsiteY159" fmla="*/ 139049 h 1980152"/>
              <a:gd name="connsiteX160" fmla="*/ 892491 w 2256938"/>
              <a:gd name="connsiteY160" fmla="*/ 132184 h 1980152"/>
              <a:gd name="connsiteX161" fmla="*/ 893020 w 2256938"/>
              <a:gd name="connsiteY161" fmla="*/ 130939 h 1980152"/>
              <a:gd name="connsiteX162" fmla="*/ 892418 w 2256938"/>
              <a:gd name="connsiteY162" fmla="*/ 129721 h 1980152"/>
              <a:gd name="connsiteX163" fmla="*/ 830219 w 2256938"/>
              <a:gd name="connsiteY163" fmla="*/ 80918 h 1980152"/>
              <a:gd name="connsiteX164" fmla="*/ 829197 w 2256938"/>
              <a:gd name="connsiteY164" fmla="*/ 80578 h 1980152"/>
              <a:gd name="connsiteX165" fmla="*/ 1418415 w 2256938"/>
              <a:gd name="connsiteY165" fmla="*/ 91378 h 1980152"/>
              <a:gd name="connsiteX166" fmla="*/ 1429365 w 2256938"/>
              <a:gd name="connsiteY166" fmla="*/ 94591 h 1980152"/>
              <a:gd name="connsiteX167" fmla="*/ 1434307 w 2256938"/>
              <a:gd name="connsiteY167" fmla="*/ 129877 h 1980152"/>
              <a:gd name="connsiteX168" fmla="*/ 1411885 w 2256938"/>
              <a:gd name="connsiteY168" fmla="*/ 145574 h 1980152"/>
              <a:gd name="connsiteX169" fmla="*/ 1400899 w 2256938"/>
              <a:gd name="connsiteY169" fmla="*/ 142375 h 1980152"/>
              <a:gd name="connsiteX170" fmla="*/ 1395993 w 2256938"/>
              <a:gd name="connsiteY170" fmla="*/ 107075 h 1980152"/>
              <a:gd name="connsiteX171" fmla="*/ 1418415 w 2256938"/>
              <a:gd name="connsiteY171" fmla="*/ 91378 h 1980152"/>
              <a:gd name="connsiteX172" fmla="*/ 833117 w 2256938"/>
              <a:gd name="connsiteY172" fmla="*/ 99304 h 1980152"/>
              <a:gd name="connsiteX173" fmla="*/ 854293 w 2256938"/>
              <a:gd name="connsiteY173" fmla="*/ 116175 h 1980152"/>
              <a:gd name="connsiteX174" fmla="*/ 837734 w 2256938"/>
              <a:gd name="connsiteY174" fmla="*/ 125956 h 1980152"/>
              <a:gd name="connsiteX175" fmla="*/ 1126020 w 2256938"/>
              <a:gd name="connsiteY175" fmla="*/ 104853 h 1980152"/>
              <a:gd name="connsiteX176" fmla="*/ 633872 w 2256938"/>
              <a:gd name="connsiteY176" fmla="*/ 597029 h 1980152"/>
              <a:gd name="connsiteX177" fmla="*/ 977416 w 2256938"/>
              <a:gd name="connsiteY177" fmla="*/ 1066190 h 1980152"/>
              <a:gd name="connsiteX178" fmla="*/ 986518 w 2256938"/>
              <a:gd name="connsiteY178" fmla="*/ 1133788 h 1980152"/>
              <a:gd name="connsiteX179" fmla="*/ 987381 w 2256938"/>
              <a:gd name="connsiteY179" fmla="*/ 1135078 h 1980152"/>
              <a:gd name="connsiteX180" fmla="*/ 1183386 w 2256938"/>
              <a:gd name="connsiteY180" fmla="*/ 1116801 h 1980152"/>
              <a:gd name="connsiteX181" fmla="*/ 1203090 w 2256938"/>
              <a:gd name="connsiteY181" fmla="*/ 1154471 h 1980152"/>
              <a:gd name="connsiteX182" fmla="*/ 1214257 w 2256938"/>
              <a:gd name="connsiteY182" fmla="*/ 1156891 h 1980152"/>
              <a:gd name="connsiteX183" fmla="*/ 1241657 w 2256938"/>
              <a:gd name="connsiteY183" fmla="*/ 1148666 h 1980152"/>
              <a:gd name="connsiteX184" fmla="*/ 1244230 w 2256938"/>
              <a:gd name="connsiteY184" fmla="*/ 1142694 h 1980152"/>
              <a:gd name="connsiteX185" fmla="*/ 1239208 w 2256938"/>
              <a:gd name="connsiteY185" fmla="*/ 1138542 h 1980152"/>
              <a:gd name="connsiteX186" fmla="*/ 1230447 w 2256938"/>
              <a:gd name="connsiteY186" fmla="*/ 1130208 h 1980152"/>
              <a:gd name="connsiteX187" fmla="*/ 1253702 w 2256938"/>
              <a:gd name="connsiteY187" fmla="*/ 1129983 h 1980152"/>
              <a:gd name="connsiteX188" fmla="*/ 1254194 w 2256938"/>
              <a:gd name="connsiteY188" fmla="*/ 1129983 h 1980152"/>
              <a:gd name="connsiteX189" fmla="*/ 1272884 w 2256938"/>
              <a:gd name="connsiteY189" fmla="*/ 1117939 h 1980152"/>
              <a:gd name="connsiteX190" fmla="*/ 1274152 w 2256938"/>
              <a:gd name="connsiteY190" fmla="*/ 1113903 h 1980152"/>
              <a:gd name="connsiteX191" fmla="*/ 1274268 w 2256938"/>
              <a:gd name="connsiteY191" fmla="*/ 1113475 h 1980152"/>
              <a:gd name="connsiteX192" fmla="*/ 1273927 w 2256938"/>
              <a:gd name="connsiteY192" fmla="*/ 1105975 h 1980152"/>
              <a:gd name="connsiteX193" fmla="*/ 1271746 w 2256938"/>
              <a:gd name="connsiteY193" fmla="*/ 1067052 h 1980152"/>
              <a:gd name="connsiteX194" fmla="*/ 1618152 w 2256938"/>
              <a:gd name="connsiteY194" fmla="*/ 597029 h 1980152"/>
              <a:gd name="connsiteX195" fmla="*/ 1126020 w 2256938"/>
              <a:gd name="connsiteY195" fmla="*/ 104853 h 1980152"/>
              <a:gd name="connsiteX196" fmla="*/ 787303 w 2256938"/>
              <a:gd name="connsiteY196" fmla="*/ 106820 h 1980152"/>
              <a:gd name="connsiteX197" fmla="*/ 786324 w 2256938"/>
              <a:gd name="connsiteY197" fmla="*/ 107160 h 1980152"/>
              <a:gd name="connsiteX198" fmla="*/ 741104 w 2256938"/>
              <a:gd name="connsiteY198" fmla="*/ 141766 h 1980152"/>
              <a:gd name="connsiteX199" fmla="*/ 740467 w 2256938"/>
              <a:gd name="connsiteY199" fmla="*/ 142828 h 1980152"/>
              <a:gd name="connsiteX200" fmla="*/ 740807 w 2256938"/>
              <a:gd name="connsiteY200" fmla="*/ 144031 h 1980152"/>
              <a:gd name="connsiteX201" fmla="*/ 746467 w 2256938"/>
              <a:gd name="connsiteY201" fmla="*/ 151433 h 1980152"/>
              <a:gd name="connsiteX202" fmla="*/ 747742 w 2256938"/>
              <a:gd name="connsiteY202" fmla="*/ 152070 h 1980152"/>
              <a:gd name="connsiteX203" fmla="*/ 748728 w 2256938"/>
              <a:gd name="connsiteY203" fmla="*/ 151730 h 1980152"/>
              <a:gd name="connsiteX204" fmla="*/ 766352 w 2256938"/>
              <a:gd name="connsiteY204" fmla="*/ 138214 h 1980152"/>
              <a:gd name="connsiteX205" fmla="*/ 805079 w 2256938"/>
              <a:gd name="connsiteY205" fmla="*/ 188870 h 1980152"/>
              <a:gd name="connsiteX206" fmla="*/ 806137 w 2256938"/>
              <a:gd name="connsiteY206" fmla="*/ 189507 h 1980152"/>
              <a:gd name="connsiteX207" fmla="*/ 806362 w 2256938"/>
              <a:gd name="connsiteY207" fmla="*/ 189507 h 1980152"/>
              <a:gd name="connsiteX208" fmla="*/ 807340 w 2256938"/>
              <a:gd name="connsiteY208" fmla="*/ 189168 h 1980152"/>
              <a:gd name="connsiteX209" fmla="*/ 815421 w 2256938"/>
              <a:gd name="connsiteY209" fmla="*/ 183025 h 1980152"/>
              <a:gd name="connsiteX210" fmla="*/ 815718 w 2256938"/>
              <a:gd name="connsiteY210" fmla="*/ 180718 h 1980152"/>
              <a:gd name="connsiteX211" fmla="*/ 776998 w 2256938"/>
              <a:gd name="connsiteY211" fmla="*/ 130103 h 1980152"/>
              <a:gd name="connsiteX212" fmla="*/ 795158 w 2256938"/>
              <a:gd name="connsiteY212" fmla="*/ 116218 h 1980152"/>
              <a:gd name="connsiteX213" fmla="*/ 795789 w 2256938"/>
              <a:gd name="connsiteY213" fmla="*/ 115001 h 1980152"/>
              <a:gd name="connsiteX214" fmla="*/ 795267 w 2256938"/>
              <a:gd name="connsiteY214" fmla="*/ 113756 h 1980152"/>
              <a:gd name="connsiteX215" fmla="*/ 788433 w 2256938"/>
              <a:gd name="connsiteY215" fmla="*/ 107273 h 1980152"/>
              <a:gd name="connsiteX216" fmla="*/ 787303 w 2256938"/>
              <a:gd name="connsiteY216" fmla="*/ 106820 h 1980152"/>
              <a:gd name="connsiteX217" fmla="*/ 1126020 w 2256938"/>
              <a:gd name="connsiteY217" fmla="*/ 115949 h 1980152"/>
              <a:gd name="connsiteX218" fmla="*/ 1574106 w 2256938"/>
              <a:gd name="connsiteY218" fmla="*/ 421902 h 1980152"/>
              <a:gd name="connsiteX219" fmla="*/ 1498239 w 2256938"/>
              <a:gd name="connsiteY219" fmla="*/ 400316 h 1980152"/>
              <a:gd name="connsiteX220" fmla="*/ 1499369 w 2256938"/>
              <a:gd name="connsiteY220" fmla="*/ 392616 h 1980152"/>
              <a:gd name="connsiteX221" fmla="*/ 1500927 w 2256938"/>
              <a:gd name="connsiteY221" fmla="*/ 380317 h 1980152"/>
              <a:gd name="connsiteX222" fmla="*/ 1501297 w 2256938"/>
              <a:gd name="connsiteY222" fmla="*/ 346376 h 1980152"/>
              <a:gd name="connsiteX223" fmla="*/ 1501181 w 2256938"/>
              <a:gd name="connsiteY223" fmla="*/ 343743 h 1980152"/>
              <a:gd name="connsiteX224" fmla="*/ 1474955 w 2256938"/>
              <a:gd name="connsiteY224" fmla="*/ 288033 h 1980152"/>
              <a:gd name="connsiteX225" fmla="*/ 1418495 w 2256938"/>
              <a:gd name="connsiteY225" fmla="*/ 267722 h 1980152"/>
              <a:gd name="connsiteX226" fmla="*/ 1365078 w 2256938"/>
              <a:gd name="connsiteY226" fmla="*/ 294968 h 1980152"/>
              <a:gd name="connsiteX227" fmla="*/ 1346055 w 2256938"/>
              <a:gd name="connsiteY227" fmla="*/ 353509 h 1980152"/>
              <a:gd name="connsiteX228" fmla="*/ 1368745 w 2256938"/>
              <a:gd name="connsiteY228" fmla="*/ 405794 h 1980152"/>
              <a:gd name="connsiteX229" fmla="*/ 1318090 w 2256938"/>
              <a:gd name="connsiteY229" fmla="*/ 428440 h 1980152"/>
              <a:gd name="connsiteX230" fmla="*/ 1299067 w 2256938"/>
              <a:gd name="connsiteY230" fmla="*/ 348414 h 1980152"/>
              <a:gd name="connsiteX231" fmla="*/ 1298386 w 2256938"/>
              <a:gd name="connsiteY231" fmla="*/ 347282 h 1980152"/>
              <a:gd name="connsiteX232" fmla="*/ 1286196 w 2256938"/>
              <a:gd name="connsiteY232" fmla="*/ 331514 h 1980152"/>
              <a:gd name="connsiteX233" fmla="*/ 1265659 w 2256938"/>
              <a:gd name="connsiteY233" fmla="*/ 315846 h 1980152"/>
              <a:gd name="connsiteX234" fmla="*/ 1250303 w 2256938"/>
              <a:gd name="connsiteY234" fmla="*/ 280475 h 1980152"/>
              <a:gd name="connsiteX235" fmla="*/ 1262920 w 2256938"/>
              <a:gd name="connsiteY235" fmla="*/ 252139 h 1980152"/>
              <a:gd name="connsiteX236" fmla="*/ 1261854 w 2256938"/>
              <a:gd name="connsiteY236" fmla="*/ 246548 h 1980152"/>
              <a:gd name="connsiteX237" fmla="*/ 1256419 w 2256938"/>
              <a:gd name="connsiteY237" fmla="*/ 244849 h 1980152"/>
              <a:gd name="connsiteX238" fmla="*/ 1226569 w 2256938"/>
              <a:gd name="connsiteY238" fmla="*/ 233413 h 1980152"/>
              <a:gd name="connsiteX239" fmla="*/ 1220004 w 2256938"/>
              <a:gd name="connsiteY239" fmla="*/ 232012 h 1980152"/>
              <a:gd name="connsiteX240" fmla="*/ 1183502 w 2256938"/>
              <a:gd name="connsiteY240" fmla="*/ 236965 h 1980152"/>
              <a:gd name="connsiteX241" fmla="*/ 1178400 w 2256938"/>
              <a:gd name="connsiteY241" fmla="*/ 238735 h 1980152"/>
              <a:gd name="connsiteX242" fmla="*/ 1177197 w 2256938"/>
              <a:gd name="connsiteY242" fmla="*/ 243986 h 1980152"/>
              <a:gd name="connsiteX243" fmla="*/ 1187574 w 2256938"/>
              <a:gd name="connsiteY243" fmla="*/ 279456 h 1980152"/>
              <a:gd name="connsiteX244" fmla="*/ 1186741 w 2256938"/>
              <a:gd name="connsiteY244" fmla="*/ 328797 h 1980152"/>
              <a:gd name="connsiteX245" fmla="*/ 1142166 w 2256938"/>
              <a:gd name="connsiteY245" fmla="*/ 307693 h 1980152"/>
              <a:gd name="connsiteX246" fmla="*/ 1138165 w 2256938"/>
              <a:gd name="connsiteY246" fmla="*/ 305160 h 1980152"/>
              <a:gd name="connsiteX247" fmla="*/ 1150884 w 2256938"/>
              <a:gd name="connsiteY247" fmla="*/ 263759 h 1980152"/>
              <a:gd name="connsiteX248" fmla="*/ 1149347 w 2256938"/>
              <a:gd name="connsiteY248" fmla="*/ 258097 h 1980152"/>
              <a:gd name="connsiteX249" fmla="*/ 1143601 w 2256938"/>
              <a:gd name="connsiteY249" fmla="*/ 256965 h 1980152"/>
              <a:gd name="connsiteX250" fmla="*/ 1114765 w 2256938"/>
              <a:gd name="connsiteY250" fmla="*/ 254517 h 1980152"/>
              <a:gd name="connsiteX251" fmla="*/ 1108011 w 2256938"/>
              <a:gd name="connsiteY251" fmla="*/ 253115 h 1980152"/>
              <a:gd name="connsiteX252" fmla="*/ 1076792 w 2256938"/>
              <a:gd name="connsiteY252" fmla="*/ 253342 h 1980152"/>
              <a:gd name="connsiteX253" fmla="*/ 1075973 w 2256938"/>
              <a:gd name="connsiteY253" fmla="*/ 252818 h 1980152"/>
              <a:gd name="connsiteX254" fmla="*/ 1069545 w 2256938"/>
              <a:gd name="connsiteY254" fmla="*/ 253002 h 1980152"/>
              <a:gd name="connsiteX255" fmla="*/ 1067618 w 2256938"/>
              <a:gd name="connsiteY255" fmla="*/ 259117 h 1980152"/>
              <a:gd name="connsiteX256" fmla="*/ 1070379 w 2256938"/>
              <a:gd name="connsiteY256" fmla="*/ 275535 h 1980152"/>
              <a:gd name="connsiteX257" fmla="*/ 1075205 w 2256938"/>
              <a:gd name="connsiteY257" fmla="*/ 303093 h 1980152"/>
              <a:gd name="connsiteX258" fmla="*/ 1080684 w 2256938"/>
              <a:gd name="connsiteY258" fmla="*/ 307127 h 1980152"/>
              <a:gd name="connsiteX259" fmla="*/ 1127179 w 2256938"/>
              <a:gd name="connsiteY259" fmla="*/ 312109 h 1980152"/>
              <a:gd name="connsiteX260" fmla="*/ 1192328 w 2256938"/>
              <a:gd name="connsiteY260" fmla="*/ 378053 h 1980152"/>
              <a:gd name="connsiteX261" fmla="*/ 1219663 w 2256938"/>
              <a:gd name="connsiteY261" fmla="*/ 394428 h 1980152"/>
              <a:gd name="connsiteX262" fmla="*/ 1199800 w 2256938"/>
              <a:gd name="connsiteY262" fmla="*/ 403261 h 1980152"/>
              <a:gd name="connsiteX263" fmla="*/ 1151000 w 2256938"/>
              <a:gd name="connsiteY263" fmla="*/ 424704 h 1980152"/>
              <a:gd name="connsiteX264" fmla="*/ 1158362 w 2256938"/>
              <a:gd name="connsiteY264" fmla="*/ 373296 h 1980152"/>
              <a:gd name="connsiteX265" fmla="*/ 1154014 w 2256938"/>
              <a:gd name="connsiteY265" fmla="*/ 369588 h 1980152"/>
              <a:gd name="connsiteX266" fmla="*/ 1148695 w 2256938"/>
              <a:gd name="connsiteY266" fmla="*/ 371669 h 1980152"/>
              <a:gd name="connsiteX267" fmla="*/ 1088155 w 2256938"/>
              <a:gd name="connsiteY267" fmla="*/ 399750 h 1980152"/>
              <a:gd name="connsiteX268" fmla="*/ 1085966 w 2256938"/>
              <a:gd name="connsiteY268" fmla="*/ 400246 h 1980152"/>
              <a:gd name="connsiteX269" fmla="*/ 1081742 w 2256938"/>
              <a:gd name="connsiteY269" fmla="*/ 406813 h 1980152"/>
              <a:gd name="connsiteX270" fmla="*/ 1088314 w 2256938"/>
              <a:gd name="connsiteY270" fmla="*/ 411031 h 1980152"/>
              <a:gd name="connsiteX271" fmla="*/ 1090496 w 2256938"/>
              <a:gd name="connsiteY271" fmla="*/ 410578 h 1980152"/>
              <a:gd name="connsiteX272" fmla="*/ 1149644 w 2256938"/>
              <a:gd name="connsiteY272" fmla="*/ 386884 h 1980152"/>
              <a:gd name="connsiteX273" fmla="*/ 1127744 w 2256938"/>
              <a:gd name="connsiteY273" fmla="*/ 437300 h 1980152"/>
              <a:gd name="connsiteX274" fmla="*/ 1096837 w 2256938"/>
              <a:gd name="connsiteY274" fmla="*/ 452446 h 1980152"/>
              <a:gd name="connsiteX275" fmla="*/ 1068907 w 2256938"/>
              <a:gd name="connsiteY275" fmla="*/ 460824 h 1980152"/>
              <a:gd name="connsiteX276" fmla="*/ 1063248 w 2256938"/>
              <a:gd name="connsiteY276" fmla="*/ 418957 h 1980152"/>
              <a:gd name="connsiteX277" fmla="*/ 1080865 w 2256938"/>
              <a:gd name="connsiteY277" fmla="*/ 384011 h 1980152"/>
              <a:gd name="connsiteX278" fmla="*/ 1083698 w 2256938"/>
              <a:gd name="connsiteY278" fmla="*/ 378987 h 1980152"/>
              <a:gd name="connsiteX279" fmla="*/ 1080568 w 2256938"/>
              <a:gd name="connsiteY279" fmla="*/ 374202 h 1980152"/>
              <a:gd name="connsiteX280" fmla="*/ 1065356 w 2256938"/>
              <a:gd name="connsiteY280" fmla="*/ 357402 h 1980152"/>
              <a:gd name="connsiteX281" fmla="*/ 1067820 w 2256938"/>
              <a:gd name="connsiteY281" fmla="*/ 334373 h 1980152"/>
              <a:gd name="connsiteX282" fmla="*/ 1092844 w 2256938"/>
              <a:gd name="connsiteY282" fmla="*/ 326305 h 1980152"/>
              <a:gd name="connsiteX283" fmla="*/ 1122201 w 2256938"/>
              <a:gd name="connsiteY283" fmla="*/ 362270 h 1980152"/>
              <a:gd name="connsiteX284" fmla="*/ 1092191 w 2256938"/>
              <a:gd name="connsiteY284" fmla="*/ 366616 h 1980152"/>
              <a:gd name="connsiteX285" fmla="*/ 1085365 w 2256938"/>
              <a:gd name="connsiteY285" fmla="*/ 370466 h 1980152"/>
              <a:gd name="connsiteX286" fmla="*/ 1089220 w 2256938"/>
              <a:gd name="connsiteY286" fmla="*/ 377288 h 1980152"/>
              <a:gd name="connsiteX287" fmla="*/ 1131933 w 2256938"/>
              <a:gd name="connsiteY287" fmla="*/ 368654 h 1980152"/>
              <a:gd name="connsiteX288" fmla="*/ 1133788 w 2256938"/>
              <a:gd name="connsiteY288" fmla="*/ 363743 h 1980152"/>
              <a:gd name="connsiteX289" fmla="*/ 1094344 w 2256938"/>
              <a:gd name="connsiteY289" fmla="*/ 315322 h 1980152"/>
              <a:gd name="connsiteX290" fmla="*/ 1058305 w 2256938"/>
              <a:gd name="connsiteY290" fmla="*/ 328712 h 1980152"/>
              <a:gd name="connsiteX291" fmla="*/ 1054754 w 2256938"/>
              <a:gd name="connsiteY291" fmla="*/ 360572 h 1980152"/>
              <a:gd name="connsiteX292" fmla="*/ 1068835 w 2256938"/>
              <a:gd name="connsiteY292" fmla="*/ 380048 h 1980152"/>
              <a:gd name="connsiteX293" fmla="*/ 1052421 w 2256938"/>
              <a:gd name="connsiteY293" fmla="*/ 416777 h 1980152"/>
              <a:gd name="connsiteX294" fmla="*/ 1050674 w 2256938"/>
              <a:gd name="connsiteY294" fmla="*/ 431002 h 1980152"/>
              <a:gd name="connsiteX295" fmla="*/ 1037384 w 2256938"/>
              <a:gd name="connsiteY295" fmla="*/ 460400 h 1980152"/>
              <a:gd name="connsiteX296" fmla="*/ 1038717 w 2256938"/>
              <a:gd name="connsiteY296" fmla="*/ 465156 h 1980152"/>
              <a:gd name="connsiteX297" fmla="*/ 1071016 w 2256938"/>
              <a:gd name="connsiteY297" fmla="*/ 502636 h 1980152"/>
              <a:gd name="connsiteX298" fmla="*/ 1042369 w 2256938"/>
              <a:gd name="connsiteY298" fmla="*/ 564163 h 1980152"/>
              <a:gd name="connsiteX299" fmla="*/ 1024252 w 2256938"/>
              <a:gd name="connsiteY299" fmla="*/ 566923 h 1980152"/>
              <a:gd name="connsiteX300" fmla="*/ 999454 w 2256938"/>
              <a:gd name="connsiteY300" fmla="*/ 547786 h 1980152"/>
              <a:gd name="connsiteX301" fmla="*/ 907513 w 2256938"/>
              <a:gd name="connsiteY301" fmla="*/ 531212 h 1980152"/>
              <a:gd name="connsiteX302" fmla="*/ 826929 w 2256938"/>
              <a:gd name="connsiteY302" fmla="*/ 465043 h 1980152"/>
              <a:gd name="connsiteX303" fmla="*/ 827117 w 2256938"/>
              <a:gd name="connsiteY303" fmla="*/ 455503 h 1980152"/>
              <a:gd name="connsiteX304" fmla="*/ 885476 w 2256938"/>
              <a:gd name="connsiteY304" fmla="*/ 418730 h 1980152"/>
              <a:gd name="connsiteX305" fmla="*/ 912311 w 2256938"/>
              <a:gd name="connsiteY305" fmla="*/ 465382 h 1980152"/>
              <a:gd name="connsiteX306" fmla="*/ 913782 w 2256938"/>
              <a:gd name="connsiteY306" fmla="*/ 465807 h 1980152"/>
              <a:gd name="connsiteX307" fmla="*/ 924152 w 2256938"/>
              <a:gd name="connsiteY307" fmla="*/ 467052 h 1980152"/>
              <a:gd name="connsiteX308" fmla="*/ 927326 w 2256938"/>
              <a:gd name="connsiteY308" fmla="*/ 466939 h 1980152"/>
              <a:gd name="connsiteX309" fmla="*/ 928275 w 2256938"/>
              <a:gd name="connsiteY309" fmla="*/ 466783 h 1980152"/>
              <a:gd name="connsiteX310" fmla="*/ 942131 w 2256938"/>
              <a:gd name="connsiteY310" fmla="*/ 464109 h 1980152"/>
              <a:gd name="connsiteX311" fmla="*/ 939327 w 2256938"/>
              <a:gd name="connsiteY311" fmla="*/ 466741 h 1980152"/>
              <a:gd name="connsiteX312" fmla="*/ 943827 w 2256938"/>
              <a:gd name="connsiteY312" fmla="*/ 515091 h 1980152"/>
              <a:gd name="connsiteX313" fmla="*/ 948161 w 2256938"/>
              <a:gd name="connsiteY313" fmla="*/ 517171 h 1980152"/>
              <a:gd name="connsiteX314" fmla="*/ 951487 w 2256938"/>
              <a:gd name="connsiteY314" fmla="*/ 516081 h 1980152"/>
              <a:gd name="connsiteX315" fmla="*/ 952661 w 2256938"/>
              <a:gd name="connsiteY315" fmla="*/ 508410 h 1980152"/>
              <a:gd name="connsiteX316" fmla="*/ 965415 w 2256938"/>
              <a:gd name="connsiteY316" fmla="*/ 488184 h 1980152"/>
              <a:gd name="connsiteX317" fmla="*/ 980858 w 2256938"/>
              <a:gd name="connsiteY317" fmla="*/ 474370 h 1980152"/>
              <a:gd name="connsiteX318" fmla="*/ 981453 w 2256938"/>
              <a:gd name="connsiteY318" fmla="*/ 473620 h 1980152"/>
              <a:gd name="connsiteX319" fmla="*/ 981532 w 2256938"/>
              <a:gd name="connsiteY319" fmla="*/ 473506 h 1980152"/>
              <a:gd name="connsiteX320" fmla="*/ 981561 w 2256938"/>
              <a:gd name="connsiteY320" fmla="*/ 473464 h 1980152"/>
              <a:gd name="connsiteX321" fmla="*/ 981829 w 2256938"/>
              <a:gd name="connsiteY321" fmla="*/ 473124 h 1980152"/>
              <a:gd name="connsiteX322" fmla="*/ 981873 w 2256938"/>
              <a:gd name="connsiteY322" fmla="*/ 473082 h 1980152"/>
              <a:gd name="connsiteX323" fmla="*/ 982743 w 2256938"/>
              <a:gd name="connsiteY323" fmla="*/ 471878 h 1980152"/>
              <a:gd name="connsiteX324" fmla="*/ 983532 w 2256938"/>
              <a:gd name="connsiteY324" fmla="*/ 423755 h 1980152"/>
              <a:gd name="connsiteX325" fmla="*/ 1031543 w 2256938"/>
              <a:gd name="connsiteY325" fmla="*/ 378306 h 1980152"/>
              <a:gd name="connsiteX326" fmla="*/ 1031543 w 2256938"/>
              <a:gd name="connsiteY326" fmla="*/ 378263 h 1980152"/>
              <a:gd name="connsiteX327" fmla="*/ 1031543 w 2256938"/>
              <a:gd name="connsiteY327" fmla="*/ 378122 h 1980152"/>
              <a:gd name="connsiteX328" fmla="*/ 1031543 w 2256938"/>
              <a:gd name="connsiteY328" fmla="*/ 377697 h 1980152"/>
              <a:gd name="connsiteX329" fmla="*/ 1031543 w 2256938"/>
              <a:gd name="connsiteY329" fmla="*/ 377669 h 1980152"/>
              <a:gd name="connsiteX330" fmla="*/ 1031543 w 2256938"/>
              <a:gd name="connsiteY330" fmla="*/ 377131 h 1980152"/>
              <a:gd name="connsiteX331" fmla="*/ 1031543 w 2256938"/>
              <a:gd name="connsiteY331" fmla="*/ 377060 h 1980152"/>
              <a:gd name="connsiteX332" fmla="*/ 1023955 w 2256938"/>
              <a:gd name="connsiteY332" fmla="*/ 300219 h 1980152"/>
              <a:gd name="connsiteX333" fmla="*/ 1023955 w 2256938"/>
              <a:gd name="connsiteY333" fmla="*/ 300134 h 1980152"/>
              <a:gd name="connsiteX334" fmla="*/ 1023955 w 2256938"/>
              <a:gd name="connsiteY334" fmla="*/ 300091 h 1980152"/>
              <a:gd name="connsiteX335" fmla="*/ 1017361 w 2256938"/>
              <a:gd name="connsiteY335" fmla="*/ 241409 h 1980152"/>
              <a:gd name="connsiteX336" fmla="*/ 1016593 w 2256938"/>
              <a:gd name="connsiteY336" fmla="*/ 239285 h 1980152"/>
              <a:gd name="connsiteX337" fmla="*/ 919710 w 2256938"/>
              <a:gd name="connsiteY337" fmla="*/ 231671 h 1980152"/>
              <a:gd name="connsiteX338" fmla="*/ 902158 w 2256938"/>
              <a:gd name="connsiteY338" fmla="*/ 239965 h 1980152"/>
              <a:gd name="connsiteX339" fmla="*/ 824218 w 2256938"/>
              <a:gd name="connsiteY339" fmla="*/ 288541 h 1980152"/>
              <a:gd name="connsiteX340" fmla="*/ 821580 w 2256938"/>
              <a:gd name="connsiteY340" fmla="*/ 290396 h 1980152"/>
              <a:gd name="connsiteX341" fmla="*/ 819232 w 2256938"/>
              <a:gd name="connsiteY341" fmla="*/ 294811 h 1980152"/>
              <a:gd name="connsiteX342" fmla="*/ 817805 w 2256938"/>
              <a:gd name="connsiteY342" fmla="*/ 364265 h 1980152"/>
              <a:gd name="connsiteX343" fmla="*/ 817529 w 2256938"/>
              <a:gd name="connsiteY343" fmla="*/ 378647 h 1980152"/>
              <a:gd name="connsiteX344" fmla="*/ 781839 w 2256938"/>
              <a:gd name="connsiteY344" fmla="*/ 332363 h 1980152"/>
              <a:gd name="connsiteX345" fmla="*/ 775563 w 2256938"/>
              <a:gd name="connsiteY345" fmla="*/ 332972 h 1980152"/>
              <a:gd name="connsiteX346" fmla="*/ 732241 w 2256938"/>
              <a:gd name="connsiteY346" fmla="*/ 439480 h 1980152"/>
              <a:gd name="connsiteX347" fmla="*/ 732314 w 2256938"/>
              <a:gd name="connsiteY347" fmla="*/ 439820 h 1980152"/>
              <a:gd name="connsiteX348" fmla="*/ 732357 w 2256938"/>
              <a:gd name="connsiteY348" fmla="*/ 439820 h 1980152"/>
              <a:gd name="connsiteX349" fmla="*/ 738430 w 2256938"/>
              <a:gd name="connsiteY349" fmla="*/ 458433 h 1980152"/>
              <a:gd name="connsiteX350" fmla="*/ 744967 w 2256938"/>
              <a:gd name="connsiteY350" fmla="*/ 470392 h 1980152"/>
              <a:gd name="connsiteX351" fmla="*/ 659280 w 2256938"/>
              <a:gd name="connsiteY351" fmla="*/ 548523 h 1980152"/>
              <a:gd name="connsiteX352" fmla="*/ 708762 w 2256938"/>
              <a:gd name="connsiteY352" fmla="*/ 764837 h 1980152"/>
              <a:gd name="connsiteX353" fmla="*/ 703865 w 2256938"/>
              <a:gd name="connsiteY353" fmla="*/ 827457 h 1980152"/>
              <a:gd name="connsiteX354" fmla="*/ 644940 w 2256938"/>
              <a:gd name="connsiteY354" fmla="*/ 597029 h 1980152"/>
              <a:gd name="connsiteX355" fmla="*/ 1126020 w 2256938"/>
              <a:gd name="connsiteY355" fmla="*/ 115949 h 1980152"/>
              <a:gd name="connsiteX356" fmla="*/ 1486434 w 2256938"/>
              <a:gd name="connsiteY356" fmla="*/ 119304 h 1980152"/>
              <a:gd name="connsiteX357" fmla="*/ 1485332 w 2256938"/>
              <a:gd name="connsiteY357" fmla="*/ 119913 h 1980152"/>
              <a:gd name="connsiteX358" fmla="*/ 1438423 w 2256938"/>
              <a:gd name="connsiteY358" fmla="*/ 178000 h 1980152"/>
              <a:gd name="connsiteX359" fmla="*/ 1438083 w 2256938"/>
              <a:gd name="connsiteY359" fmla="*/ 179203 h 1980152"/>
              <a:gd name="connsiteX360" fmla="*/ 1438677 w 2256938"/>
              <a:gd name="connsiteY360" fmla="*/ 180308 h 1980152"/>
              <a:gd name="connsiteX361" fmla="*/ 1446605 w 2256938"/>
              <a:gd name="connsiteY361" fmla="*/ 186677 h 1980152"/>
              <a:gd name="connsiteX362" fmla="*/ 1447627 w 2256938"/>
              <a:gd name="connsiteY362" fmla="*/ 187059 h 1980152"/>
              <a:gd name="connsiteX363" fmla="*/ 1447779 w 2256938"/>
              <a:gd name="connsiteY363" fmla="*/ 187016 h 1980152"/>
              <a:gd name="connsiteX364" fmla="*/ 1448873 w 2256938"/>
              <a:gd name="connsiteY364" fmla="*/ 186450 h 1980152"/>
              <a:gd name="connsiteX365" fmla="*/ 1467635 w 2256938"/>
              <a:gd name="connsiteY365" fmla="*/ 163209 h 1980152"/>
              <a:gd name="connsiteX366" fmla="*/ 1471715 w 2256938"/>
              <a:gd name="connsiteY366" fmla="*/ 166493 h 1980152"/>
              <a:gd name="connsiteX367" fmla="*/ 1469251 w 2256938"/>
              <a:gd name="connsiteY367" fmla="*/ 205062 h 1980152"/>
              <a:gd name="connsiteX368" fmla="*/ 1470157 w 2256938"/>
              <a:gd name="connsiteY368" fmla="*/ 206648 h 1980152"/>
              <a:gd name="connsiteX369" fmla="*/ 1479600 w 2256938"/>
              <a:gd name="connsiteY369" fmla="*/ 211333 h 1980152"/>
              <a:gd name="connsiteX370" fmla="*/ 1480317 w 2256938"/>
              <a:gd name="connsiteY370" fmla="*/ 211516 h 1980152"/>
              <a:gd name="connsiteX371" fmla="*/ 1481114 w 2256938"/>
              <a:gd name="connsiteY371" fmla="*/ 211290 h 1980152"/>
              <a:gd name="connsiteX372" fmla="*/ 1481933 w 2256938"/>
              <a:gd name="connsiteY372" fmla="*/ 209974 h 1980152"/>
              <a:gd name="connsiteX373" fmla="*/ 1484172 w 2256938"/>
              <a:gd name="connsiteY373" fmla="*/ 173924 h 1980152"/>
              <a:gd name="connsiteX374" fmla="*/ 1492666 w 2256938"/>
              <a:gd name="connsiteY374" fmla="*/ 175467 h 1980152"/>
              <a:gd name="connsiteX375" fmla="*/ 1509645 w 2256938"/>
              <a:gd name="connsiteY375" fmla="*/ 166833 h 1980152"/>
              <a:gd name="connsiteX376" fmla="*/ 1514660 w 2256938"/>
              <a:gd name="connsiteY376" fmla="*/ 149056 h 1980152"/>
              <a:gd name="connsiteX377" fmla="*/ 1503449 w 2256938"/>
              <a:gd name="connsiteY377" fmla="*/ 132439 h 1980152"/>
              <a:gd name="connsiteX378" fmla="*/ 1487637 w 2256938"/>
              <a:gd name="connsiteY378" fmla="*/ 119686 h 1980152"/>
              <a:gd name="connsiteX379" fmla="*/ 1486622 w 2256938"/>
              <a:gd name="connsiteY379" fmla="*/ 119304 h 1980152"/>
              <a:gd name="connsiteX380" fmla="*/ 1489108 w 2256938"/>
              <a:gd name="connsiteY380" fmla="*/ 136600 h 1980152"/>
              <a:gd name="connsiteX381" fmla="*/ 1495449 w 2256938"/>
              <a:gd name="connsiteY381" fmla="*/ 141695 h 1980152"/>
              <a:gd name="connsiteX382" fmla="*/ 1501521 w 2256938"/>
              <a:gd name="connsiteY382" fmla="*/ 150414 h 1980152"/>
              <a:gd name="connsiteX383" fmla="*/ 1498891 w 2256938"/>
              <a:gd name="connsiteY383" fmla="*/ 158793 h 1980152"/>
              <a:gd name="connsiteX384" fmla="*/ 1490963 w 2256938"/>
              <a:gd name="connsiteY384" fmla="*/ 162941 h 1980152"/>
              <a:gd name="connsiteX385" fmla="*/ 1480549 w 2256938"/>
              <a:gd name="connsiteY385" fmla="*/ 158453 h 1980152"/>
              <a:gd name="connsiteX386" fmla="*/ 1475070 w 2256938"/>
              <a:gd name="connsiteY386" fmla="*/ 154038 h 1980152"/>
              <a:gd name="connsiteX387" fmla="*/ 724414 w 2256938"/>
              <a:gd name="connsiteY387" fmla="*/ 157845 h 1980152"/>
              <a:gd name="connsiteX388" fmla="*/ 723281 w 2256938"/>
              <a:gd name="connsiteY388" fmla="*/ 158298 h 1980152"/>
              <a:gd name="connsiteX389" fmla="*/ 715851 w 2256938"/>
              <a:gd name="connsiteY389" fmla="*/ 165247 h 1980152"/>
              <a:gd name="connsiteX390" fmla="*/ 715780 w 2256938"/>
              <a:gd name="connsiteY390" fmla="*/ 167512 h 1980152"/>
              <a:gd name="connsiteX391" fmla="*/ 766693 w 2256938"/>
              <a:gd name="connsiteY391" fmla="*/ 222160 h 1980152"/>
              <a:gd name="connsiteX392" fmla="*/ 767823 w 2256938"/>
              <a:gd name="connsiteY392" fmla="*/ 222656 h 1980152"/>
              <a:gd name="connsiteX393" fmla="*/ 767867 w 2256938"/>
              <a:gd name="connsiteY393" fmla="*/ 222656 h 1980152"/>
              <a:gd name="connsiteX394" fmla="*/ 768997 w 2256938"/>
              <a:gd name="connsiteY394" fmla="*/ 222231 h 1980152"/>
              <a:gd name="connsiteX395" fmla="*/ 776433 w 2256938"/>
              <a:gd name="connsiteY395" fmla="*/ 215296 h 1980152"/>
              <a:gd name="connsiteX396" fmla="*/ 776512 w 2256938"/>
              <a:gd name="connsiteY396" fmla="*/ 212989 h 1980152"/>
              <a:gd name="connsiteX397" fmla="*/ 725589 w 2256938"/>
              <a:gd name="connsiteY397" fmla="*/ 158369 h 1980152"/>
              <a:gd name="connsiteX398" fmla="*/ 724457 w 2256938"/>
              <a:gd name="connsiteY398" fmla="*/ 157845 h 1980152"/>
              <a:gd name="connsiteX399" fmla="*/ 1543162 w 2256938"/>
              <a:gd name="connsiteY399" fmla="*/ 166974 h 1980152"/>
              <a:gd name="connsiteX400" fmla="*/ 1542060 w 2256938"/>
              <a:gd name="connsiteY400" fmla="*/ 167427 h 1980152"/>
              <a:gd name="connsiteX401" fmla="*/ 1508290 w 2256938"/>
              <a:gd name="connsiteY401" fmla="*/ 199245 h 1980152"/>
              <a:gd name="connsiteX402" fmla="*/ 1506435 w 2256938"/>
              <a:gd name="connsiteY402" fmla="*/ 242925 h 1980152"/>
              <a:gd name="connsiteX403" fmla="*/ 1528516 w 2256938"/>
              <a:gd name="connsiteY403" fmla="*/ 253483 h 1980152"/>
              <a:gd name="connsiteX404" fmla="*/ 1550749 w 2256938"/>
              <a:gd name="connsiteY404" fmla="*/ 243562 h 1980152"/>
              <a:gd name="connsiteX405" fmla="*/ 1584157 w 2256938"/>
              <a:gd name="connsiteY405" fmla="*/ 212083 h 1980152"/>
              <a:gd name="connsiteX406" fmla="*/ 1584229 w 2256938"/>
              <a:gd name="connsiteY406" fmla="*/ 209818 h 1980152"/>
              <a:gd name="connsiteX407" fmla="*/ 1577251 w 2256938"/>
              <a:gd name="connsiteY407" fmla="*/ 202387 h 1980152"/>
              <a:gd name="connsiteX408" fmla="*/ 1576113 w 2256938"/>
              <a:gd name="connsiteY408" fmla="*/ 201892 h 1980152"/>
              <a:gd name="connsiteX409" fmla="*/ 1576070 w 2256938"/>
              <a:gd name="connsiteY409" fmla="*/ 201892 h 1980152"/>
              <a:gd name="connsiteX410" fmla="*/ 1574939 w 2256938"/>
              <a:gd name="connsiteY410" fmla="*/ 202345 h 1980152"/>
              <a:gd name="connsiteX411" fmla="*/ 1541879 w 2256938"/>
              <a:gd name="connsiteY411" fmla="*/ 233484 h 1980152"/>
              <a:gd name="connsiteX412" fmla="*/ 1527683 w 2256938"/>
              <a:gd name="connsiteY412" fmla="*/ 240391 h 1980152"/>
              <a:gd name="connsiteX413" fmla="*/ 1515566 w 2256938"/>
              <a:gd name="connsiteY413" fmla="*/ 234319 h 1980152"/>
              <a:gd name="connsiteX414" fmla="*/ 1518392 w 2256938"/>
              <a:gd name="connsiteY414" fmla="*/ 208162 h 1980152"/>
              <a:gd name="connsiteX415" fmla="*/ 1551278 w 2256938"/>
              <a:gd name="connsiteY415" fmla="*/ 177207 h 1980152"/>
              <a:gd name="connsiteX416" fmla="*/ 1551800 w 2256938"/>
              <a:gd name="connsiteY416" fmla="*/ 176075 h 1980152"/>
              <a:gd name="connsiteX417" fmla="*/ 1551343 w 2256938"/>
              <a:gd name="connsiteY417" fmla="*/ 174901 h 1980152"/>
              <a:gd name="connsiteX418" fmla="*/ 1544365 w 2256938"/>
              <a:gd name="connsiteY418" fmla="*/ 167512 h 1980152"/>
              <a:gd name="connsiteX419" fmla="*/ 1543162 w 2256938"/>
              <a:gd name="connsiteY419" fmla="*/ 166974 h 1980152"/>
              <a:gd name="connsiteX420" fmla="*/ 698597 w 2256938"/>
              <a:gd name="connsiteY420" fmla="*/ 187441 h 1980152"/>
              <a:gd name="connsiteX421" fmla="*/ 698073 w 2256938"/>
              <a:gd name="connsiteY421" fmla="*/ 187512 h 1980152"/>
              <a:gd name="connsiteX422" fmla="*/ 682901 w 2256938"/>
              <a:gd name="connsiteY422" fmla="*/ 197773 h 1980152"/>
              <a:gd name="connsiteX423" fmla="*/ 682448 w 2256938"/>
              <a:gd name="connsiteY423" fmla="*/ 230130 h 1980152"/>
              <a:gd name="connsiteX424" fmla="*/ 695427 w 2256938"/>
              <a:gd name="connsiteY424" fmla="*/ 235636 h 1980152"/>
              <a:gd name="connsiteX425" fmla="*/ 713317 w 2256938"/>
              <a:gd name="connsiteY425" fmla="*/ 230582 h 1980152"/>
              <a:gd name="connsiteX426" fmla="*/ 725770 w 2256938"/>
              <a:gd name="connsiteY426" fmla="*/ 226732 h 1980152"/>
              <a:gd name="connsiteX427" fmla="*/ 732082 w 2256938"/>
              <a:gd name="connsiteY427" fmla="*/ 229521 h 1980152"/>
              <a:gd name="connsiteX428" fmla="*/ 735285 w 2256938"/>
              <a:gd name="connsiteY428" fmla="*/ 236612 h 1980152"/>
              <a:gd name="connsiteX429" fmla="*/ 731481 w 2256938"/>
              <a:gd name="connsiteY429" fmla="*/ 244694 h 1980152"/>
              <a:gd name="connsiteX430" fmla="*/ 714450 w 2256938"/>
              <a:gd name="connsiteY430" fmla="*/ 254503 h 1980152"/>
              <a:gd name="connsiteX431" fmla="*/ 713317 w 2256938"/>
              <a:gd name="connsiteY431" fmla="*/ 255606 h 1980152"/>
              <a:gd name="connsiteX432" fmla="*/ 713587 w 2256938"/>
              <a:gd name="connsiteY432" fmla="*/ 257107 h 1980152"/>
              <a:gd name="connsiteX433" fmla="*/ 720310 w 2256938"/>
              <a:gd name="connsiteY433" fmla="*/ 265189 h 1980152"/>
              <a:gd name="connsiteX434" fmla="*/ 721555 w 2256938"/>
              <a:gd name="connsiteY434" fmla="*/ 265798 h 1980152"/>
              <a:gd name="connsiteX435" fmla="*/ 722121 w 2256938"/>
              <a:gd name="connsiteY435" fmla="*/ 265684 h 1980152"/>
              <a:gd name="connsiteX436" fmla="*/ 740351 w 2256938"/>
              <a:gd name="connsiteY436" fmla="*/ 252960 h 1980152"/>
              <a:gd name="connsiteX437" fmla="*/ 747938 w 2256938"/>
              <a:gd name="connsiteY437" fmla="*/ 235452 h 1980152"/>
              <a:gd name="connsiteX438" fmla="*/ 740423 w 2256938"/>
              <a:gd name="connsiteY438" fmla="*/ 219103 h 1980152"/>
              <a:gd name="connsiteX439" fmla="*/ 726451 w 2256938"/>
              <a:gd name="connsiteY439" fmla="*/ 213060 h 1980152"/>
              <a:gd name="connsiteX440" fmla="*/ 708675 w 2256938"/>
              <a:gd name="connsiteY440" fmla="*/ 218042 h 1980152"/>
              <a:gd name="connsiteX441" fmla="*/ 695993 w 2256938"/>
              <a:gd name="connsiteY441" fmla="*/ 221934 h 1980152"/>
              <a:gd name="connsiteX442" fmla="*/ 690785 w 2256938"/>
              <a:gd name="connsiteY442" fmla="*/ 219740 h 1980152"/>
              <a:gd name="connsiteX443" fmla="*/ 691662 w 2256938"/>
              <a:gd name="connsiteY443" fmla="*/ 206124 h 1980152"/>
              <a:gd name="connsiteX444" fmla="*/ 705363 w 2256938"/>
              <a:gd name="connsiteY444" fmla="*/ 198651 h 1980152"/>
              <a:gd name="connsiteX445" fmla="*/ 706609 w 2256938"/>
              <a:gd name="connsiteY445" fmla="*/ 197632 h 1980152"/>
              <a:gd name="connsiteX446" fmla="*/ 706340 w 2256938"/>
              <a:gd name="connsiteY446" fmla="*/ 196047 h 1980152"/>
              <a:gd name="connsiteX447" fmla="*/ 699843 w 2256938"/>
              <a:gd name="connsiteY447" fmla="*/ 188036 h 1980152"/>
              <a:gd name="connsiteX448" fmla="*/ 698597 w 2256938"/>
              <a:gd name="connsiteY448" fmla="*/ 187441 h 1980152"/>
              <a:gd name="connsiteX449" fmla="*/ 976344 w 2256938"/>
              <a:gd name="connsiteY449" fmla="*/ 225558 h 1980152"/>
              <a:gd name="connsiteX450" fmla="*/ 1006556 w 2256938"/>
              <a:gd name="connsiteY450" fmla="*/ 244085 h 1980152"/>
              <a:gd name="connsiteX451" fmla="*/ 1011425 w 2256938"/>
              <a:gd name="connsiteY451" fmla="*/ 286816 h 1980152"/>
              <a:gd name="connsiteX452" fmla="*/ 912347 w 2256938"/>
              <a:gd name="connsiteY452" fmla="*/ 303985 h 1980152"/>
              <a:gd name="connsiteX453" fmla="*/ 911898 w 2256938"/>
              <a:gd name="connsiteY453" fmla="*/ 291275 h 1980152"/>
              <a:gd name="connsiteX454" fmla="*/ 910354 w 2256938"/>
              <a:gd name="connsiteY454" fmla="*/ 248275 h 1980152"/>
              <a:gd name="connsiteX455" fmla="*/ 924507 w 2256938"/>
              <a:gd name="connsiteY455" fmla="*/ 241679 h 1980152"/>
              <a:gd name="connsiteX456" fmla="*/ 976344 w 2256938"/>
              <a:gd name="connsiteY456" fmla="*/ 225558 h 1980152"/>
              <a:gd name="connsiteX457" fmla="*/ 1605963 w 2256938"/>
              <a:gd name="connsiteY457" fmla="*/ 237291 h 1980152"/>
              <a:gd name="connsiteX458" fmla="*/ 1605216 w 2256938"/>
              <a:gd name="connsiteY458" fmla="*/ 237489 h 1980152"/>
              <a:gd name="connsiteX459" fmla="*/ 1539727 w 2256938"/>
              <a:gd name="connsiteY459" fmla="*/ 273908 h 1980152"/>
              <a:gd name="connsiteX460" fmla="*/ 1538929 w 2256938"/>
              <a:gd name="connsiteY460" fmla="*/ 274969 h 1980152"/>
              <a:gd name="connsiteX461" fmla="*/ 1539161 w 2256938"/>
              <a:gd name="connsiteY461" fmla="*/ 276243 h 1980152"/>
              <a:gd name="connsiteX462" fmla="*/ 1544437 w 2256938"/>
              <a:gd name="connsiteY462" fmla="*/ 284169 h 1980152"/>
              <a:gd name="connsiteX463" fmla="*/ 1545800 w 2256938"/>
              <a:gd name="connsiteY463" fmla="*/ 284891 h 1980152"/>
              <a:gd name="connsiteX464" fmla="*/ 1546589 w 2256938"/>
              <a:gd name="connsiteY464" fmla="*/ 284707 h 1980152"/>
              <a:gd name="connsiteX465" fmla="*/ 1592418 w 2256938"/>
              <a:gd name="connsiteY465" fmla="*/ 259003 h 1980152"/>
              <a:gd name="connsiteX466" fmla="*/ 1559764 w 2256938"/>
              <a:gd name="connsiteY466" fmla="*/ 305952 h 1980152"/>
              <a:gd name="connsiteX467" fmla="*/ 1559764 w 2256938"/>
              <a:gd name="connsiteY467" fmla="*/ 307764 h 1980152"/>
              <a:gd name="connsiteX468" fmla="*/ 1564025 w 2256938"/>
              <a:gd name="connsiteY468" fmla="*/ 314175 h 1980152"/>
              <a:gd name="connsiteX469" fmla="*/ 1565388 w 2256938"/>
              <a:gd name="connsiteY469" fmla="*/ 314897 h 1980152"/>
              <a:gd name="connsiteX470" fmla="*/ 1565728 w 2256938"/>
              <a:gd name="connsiteY470" fmla="*/ 314854 h 1980152"/>
              <a:gd name="connsiteX471" fmla="*/ 1621659 w 2256938"/>
              <a:gd name="connsiteY471" fmla="*/ 302852 h 1980152"/>
              <a:gd name="connsiteX472" fmla="*/ 1580302 w 2256938"/>
              <a:gd name="connsiteY472" fmla="*/ 335321 h 1980152"/>
              <a:gd name="connsiteX473" fmla="*/ 1579961 w 2256938"/>
              <a:gd name="connsiteY473" fmla="*/ 337501 h 1980152"/>
              <a:gd name="connsiteX474" fmla="*/ 1585360 w 2256938"/>
              <a:gd name="connsiteY474" fmla="*/ 345625 h 1980152"/>
              <a:gd name="connsiteX475" fmla="*/ 1586447 w 2256938"/>
              <a:gd name="connsiteY475" fmla="*/ 346333 h 1980152"/>
              <a:gd name="connsiteX476" fmla="*/ 1586715 w 2256938"/>
              <a:gd name="connsiteY476" fmla="*/ 346333 h 1980152"/>
              <a:gd name="connsiteX477" fmla="*/ 1587693 w 2256938"/>
              <a:gd name="connsiteY477" fmla="*/ 345993 h 1980152"/>
              <a:gd name="connsiteX478" fmla="*/ 1646617 w 2256938"/>
              <a:gd name="connsiteY478" fmla="*/ 299766 h 1980152"/>
              <a:gd name="connsiteX479" fmla="*/ 1646994 w 2256938"/>
              <a:gd name="connsiteY479" fmla="*/ 297573 h 1980152"/>
              <a:gd name="connsiteX480" fmla="*/ 1640088 w 2256938"/>
              <a:gd name="connsiteY480" fmla="*/ 287198 h 1980152"/>
              <a:gd name="connsiteX481" fmla="*/ 1638733 w 2256938"/>
              <a:gd name="connsiteY481" fmla="*/ 286476 h 1980152"/>
              <a:gd name="connsiteX482" fmla="*/ 1638392 w 2256938"/>
              <a:gd name="connsiteY482" fmla="*/ 286519 h 1980152"/>
              <a:gd name="connsiteX483" fmla="*/ 1578635 w 2256938"/>
              <a:gd name="connsiteY483" fmla="*/ 300135 h 1980152"/>
              <a:gd name="connsiteX484" fmla="*/ 1614275 w 2256938"/>
              <a:gd name="connsiteY484" fmla="*/ 250313 h 1980152"/>
              <a:gd name="connsiteX485" fmla="*/ 1614304 w 2256938"/>
              <a:gd name="connsiteY485" fmla="*/ 248473 h 1980152"/>
              <a:gd name="connsiteX486" fmla="*/ 1607325 w 2256938"/>
              <a:gd name="connsiteY486" fmla="*/ 238013 h 1980152"/>
              <a:gd name="connsiteX487" fmla="*/ 1605963 w 2256938"/>
              <a:gd name="connsiteY487" fmla="*/ 237291 h 1980152"/>
              <a:gd name="connsiteX488" fmla="*/ 658287 w 2256938"/>
              <a:gd name="connsiteY488" fmla="*/ 243179 h 1980152"/>
              <a:gd name="connsiteX489" fmla="*/ 637452 w 2256938"/>
              <a:gd name="connsiteY489" fmla="*/ 256088 h 1980152"/>
              <a:gd name="connsiteX490" fmla="*/ 625761 w 2256938"/>
              <a:gd name="connsiteY490" fmla="*/ 272733 h 1980152"/>
              <a:gd name="connsiteX491" fmla="*/ 625492 w 2256938"/>
              <a:gd name="connsiteY491" fmla="*/ 273950 h 1980152"/>
              <a:gd name="connsiteX492" fmla="*/ 626171 w 2256938"/>
              <a:gd name="connsiteY492" fmla="*/ 274998 h 1980152"/>
              <a:gd name="connsiteX493" fmla="*/ 687203 w 2256938"/>
              <a:gd name="connsiteY493" fmla="*/ 317997 h 1980152"/>
              <a:gd name="connsiteX494" fmla="*/ 688109 w 2256938"/>
              <a:gd name="connsiteY494" fmla="*/ 318294 h 1980152"/>
              <a:gd name="connsiteX495" fmla="*/ 689468 w 2256938"/>
              <a:gd name="connsiteY495" fmla="*/ 317615 h 1980152"/>
              <a:gd name="connsiteX496" fmla="*/ 695314 w 2256938"/>
              <a:gd name="connsiteY496" fmla="*/ 309278 h 1980152"/>
              <a:gd name="connsiteX497" fmla="*/ 695583 w 2256938"/>
              <a:gd name="connsiteY497" fmla="*/ 308061 h 1980152"/>
              <a:gd name="connsiteX498" fmla="*/ 694946 w 2256938"/>
              <a:gd name="connsiteY498" fmla="*/ 307042 h 1980152"/>
              <a:gd name="connsiteX499" fmla="*/ 670516 w 2256938"/>
              <a:gd name="connsiteY499" fmla="*/ 289830 h 1980152"/>
              <a:gd name="connsiteX500" fmla="*/ 673502 w 2256938"/>
              <a:gd name="connsiteY500" fmla="*/ 285571 h 1980152"/>
              <a:gd name="connsiteX501" fmla="*/ 712185 w 2256938"/>
              <a:gd name="connsiteY501" fmla="*/ 285457 h 1980152"/>
              <a:gd name="connsiteX502" fmla="*/ 713700 w 2256938"/>
              <a:gd name="connsiteY502" fmla="*/ 284481 h 1980152"/>
              <a:gd name="connsiteX503" fmla="*/ 717733 w 2256938"/>
              <a:gd name="connsiteY503" fmla="*/ 274742 h 1980152"/>
              <a:gd name="connsiteX504" fmla="*/ 717592 w 2256938"/>
              <a:gd name="connsiteY504" fmla="*/ 273228 h 1980152"/>
              <a:gd name="connsiteX505" fmla="*/ 716233 w 2256938"/>
              <a:gd name="connsiteY505" fmla="*/ 272506 h 1980152"/>
              <a:gd name="connsiteX506" fmla="*/ 680112 w 2256938"/>
              <a:gd name="connsiteY506" fmla="*/ 272619 h 1980152"/>
              <a:gd name="connsiteX507" fmla="*/ 671351 w 2256938"/>
              <a:gd name="connsiteY507" fmla="*/ 247680 h 1980152"/>
              <a:gd name="connsiteX508" fmla="*/ 658287 w 2256938"/>
              <a:gd name="connsiteY508" fmla="*/ 243179 h 1980152"/>
              <a:gd name="connsiteX509" fmla="*/ 1221163 w 2256938"/>
              <a:gd name="connsiteY509" fmla="*/ 243646 h 1980152"/>
              <a:gd name="connsiteX510" fmla="*/ 1249172 w 2256938"/>
              <a:gd name="connsiteY510" fmla="*/ 256328 h 1980152"/>
              <a:gd name="connsiteX511" fmla="*/ 1241809 w 2256938"/>
              <a:gd name="connsiteY511" fmla="*/ 272521 h 1980152"/>
              <a:gd name="connsiteX512" fmla="*/ 1236715 w 2256938"/>
              <a:gd name="connsiteY512" fmla="*/ 269081 h 1980152"/>
              <a:gd name="connsiteX513" fmla="*/ 1196481 w 2256938"/>
              <a:gd name="connsiteY513" fmla="*/ 270482 h 1980152"/>
              <a:gd name="connsiteX514" fmla="*/ 1190248 w 2256938"/>
              <a:gd name="connsiteY514" fmla="*/ 249152 h 1980152"/>
              <a:gd name="connsiteX515" fmla="*/ 1221163 w 2256938"/>
              <a:gd name="connsiteY515" fmla="*/ 243646 h 1980152"/>
              <a:gd name="connsiteX516" fmla="*/ 899484 w 2256938"/>
              <a:gd name="connsiteY516" fmla="*/ 253865 h 1980152"/>
              <a:gd name="connsiteX517" fmla="*/ 900846 w 2256938"/>
              <a:gd name="connsiteY517" fmla="*/ 291642 h 1980152"/>
              <a:gd name="connsiteX518" fmla="*/ 901477 w 2256938"/>
              <a:gd name="connsiteY518" fmla="*/ 310481 h 1980152"/>
              <a:gd name="connsiteX519" fmla="*/ 867018 w 2256938"/>
              <a:gd name="connsiteY519" fmla="*/ 330905 h 1980152"/>
              <a:gd name="connsiteX520" fmla="*/ 829081 w 2256938"/>
              <a:gd name="connsiteY520" fmla="*/ 353779 h 1980152"/>
              <a:gd name="connsiteX521" fmla="*/ 830219 w 2256938"/>
              <a:gd name="connsiteY521" fmla="*/ 297842 h 1980152"/>
              <a:gd name="connsiteX522" fmla="*/ 830595 w 2256938"/>
              <a:gd name="connsiteY522" fmla="*/ 297616 h 1980152"/>
              <a:gd name="connsiteX523" fmla="*/ 899484 w 2256938"/>
              <a:gd name="connsiteY523" fmla="*/ 253865 h 1980152"/>
              <a:gd name="connsiteX524" fmla="*/ 657579 w 2256938"/>
              <a:gd name="connsiteY524" fmla="*/ 256625 h 1980152"/>
              <a:gd name="connsiteX525" fmla="*/ 664062 w 2256938"/>
              <a:gd name="connsiteY525" fmla="*/ 258961 h 1980152"/>
              <a:gd name="connsiteX526" fmla="*/ 668704 w 2256938"/>
              <a:gd name="connsiteY526" fmla="*/ 266817 h 1980152"/>
              <a:gd name="connsiteX527" fmla="*/ 664897 w 2256938"/>
              <a:gd name="connsiteY527" fmla="*/ 277304 h 1980152"/>
              <a:gd name="connsiteX528" fmla="*/ 660863 w 2256938"/>
              <a:gd name="connsiteY528" fmla="*/ 283036 h 1980152"/>
              <a:gd name="connsiteX529" fmla="*/ 642547 w 2256938"/>
              <a:gd name="connsiteY529" fmla="*/ 270128 h 1980152"/>
              <a:gd name="connsiteX530" fmla="*/ 647232 w 2256938"/>
              <a:gd name="connsiteY530" fmla="*/ 263490 h 1980152"/>
              <a:gd name="connsiteX531" fmla="*/ 657579 w 2256938"/>
              <a:gd name="connsiteY531" fmla="*/ 256625 h 1980152"/>
              <a:gd name="connsiteX532" fmla="*/ 1109490 w 2256938"/>
              <a:gd name="connsiteY532" fmla="*/ 264665 h 1980152"/>
              <a:gd name="connsiteX533" fmla="*/ 1137303 w 2256938"/>
              <a:gd name="connsiteY533" fmla="*/ 270213 h 1980152"/>
              <a:gd name="connsiteX534" fmla="*/ 1127904 w 2256938"/>
              <a:gd name="connsiteY534" fmla="*/ 300856 h 1980152"/>
              <a:gd name="connsiteX535" fmla="*/ 1085822 w 2256938"/>
              <a:gd name="connsiteY535" fmla="*/ 295987 h 1980152"/>
              <a:gd name="connsiteX536" fmla="*/ 1084916 w 2256938"/>
              <a:gd name="connsiteY536" fmla="*/ 295987 h 1980152"/>
              <a:gd name="connsiteX537" fmla="*/ 1081321 w 2256938"/>
              <a:gd name="connsiteY537" fmla="*/ 273879 h 1980152"/>
              <a:gd name="connsiteX538" fmla="*/ 1080343 w 2256938"/>
              <a:gd name="connsiteY538" fmla="*/ 267467 h 1980152"/>
              <a:gd name="connsiteX539" fmla="*/ 1109490 w 2256938"/>
              <a:gd name="connsiteY539" fmla="*/ 264665 h 1980152"/>
              <a:gd name="connsiteX540" fmla="*/ 1219692 w 2256938"/>
              <a:gd name="connsiteY540" fmla="*/ 275266 h 1980152"/>
              <a:gd name="connsiteX541" fmla="*/ 1231012 w 2256938"/>
              <a:gd name="connsiteY541" fmla="*/ 278593 h 1980152"/>
              <a:gd name="connsiteX542" fmla="*/ 1239505 w 2256938"/>
              <a:gd name="connsiteY542" fmla="*/ 285089 h 1980152"/>
              <a:gd name="connsiteX543" fmla="*/ 1239846 w 2256938"/>
              <a:gd name="connsiteY543" fmla="*/ 285429 h 1980152"/>
              <a:gd name="connsiteX544" fmla="*/ 1253999 w 2256938"/>
              <a:gd name="connsiteY544" fmla="*/ 314076 h 1980152"/>
              <a:gd name="connsiteX545" fmla="*/ 1252912 w 2256938"/>
              <a:gd name="connsiteY545" fmla="*/ 314147 h 1980152"/>
              <a:gd name="connsiteX546" fmla="*/ 1252752 w 2256938"/>
              <a:gd name="connsiteY546" fmla="*/ 314104 h 1980152"/>
              <a:gd name="connsiteX547" fmla="*/ 1251397 w 2256938"/>
              <a:gd name="connsiteY547" fmla="*/ 314303 h 1980152"/>
              <a:gd name="connsiteX548" fmla="*/ 1245056 w 2256938"/>
              <a:gd name="connsiteY548" fmla="*/ 315619 h 1980152"/>
              <a:gd name="connsiteX549" fmla="*/ 1204148 w 2256938"/>
              <a:gd name="connsiteY549" fmla="*/ 279003 h 1980152"/>
              <a:gd name="connsiteX550" fmla="*/ 1219692 w 2256938"/>
              <a:gd name="connsiteY550" fmla="*/ 275266 h 1980152"/>
              <a:gd name="connsiteX551" fmla="*/ 1425799 w 2256938"/>
              <a:gd name="connsiteY551" fmla="*/ 278691 h 1980152"/>
              <a:gd name="connsiteX552" fmla="*/ 1467440 w 2256938"/>
              <a:gd name="connsiteY552" fmla="*/ 296186 h 1980152"/>
              <a:gd name="connsiteX553" fmla="*/ 1483180 w 2256938"/>
              <a:gd name="connsiteY553" fmla="*/ 317544 h 1980152"/>
              <a:gd name="connsiteX554" fmla="*/ 1438865 w 2256938"/>
              <a:gd name="connsiteY554" fmla="*/ 303206 h 1980152"/>
              <a:gd name="connsiteX555" fmla="*/ 1384710 w 2256938"/>
              <a:gd name="connsiteY555" fmla="*/ 359737 h 1980152"/>
              <a:gd name="connsiteX556" fmla="*/ 1396399 w 2256938"/>
              <a:gd name="connsiteY556" fmla="*/ 409828 h 1980152"/>
              <a:gd name="connsiteX557" fmla="*/ 1396740 w 2256938"/>
              <a:gd name="connsiteY557" fmla="*/ 410549 h 1980152"/>
              <a:gd name="connsiteX558" fmla="*/ 1397986 w 2256938"/>
              <a:gd name="connsiteY558" fmla="*/ 413069 h 1980152"/>
              <a:gd name="connsiteX559" fmla="*/ 1384442 w 2256938"/>
              <a:gd name="connsiteY559" fmla="*/ 405030 h 1980152"/>
              <a:gd name="connsiteX560" fmla="*/ 1383833 w 2256938"/>
              <a:gd name="connsiteY560" fmla="*/ 404619 h 1980152"/>
              <a:gd name="connsiteX561" fmla="*/ 1357085 w 2256938"/>
              <a:gd name="connsiteY561" fmla="*/ 352830 h 1980152"/>
              <a:gd name="connsiteX562" fmla="*/ 1373528 w 2256938"/>
              <a:gd name="connsiteY562" fmla="*/ 302102 h 1980152"/>
              <a:gd name="connsiteX563" fmla="*/ 1419205 w 2256938"/>
              <a:gd name="connsiteY563" fmla="*/ 278776 h 1980152"/>
              <a:gd name="connsiteX564" fmla="*/ 1425799 w 2256938"/>
              <a:gd name="connsiteY564" fmla="*/ 278691 h 1980152"/>
              <a:gd name="connsiteX565" fmla="*/ 1195430 w 2256938"/>
              <a:gd name="connsiteY565" fmla="*/ 288302 h 1980152"/>
              <a:gd name="connsiteX566" fmla="*/ 1226910 w 2256938"/>
              <a:gd name="connsiteY566" fmla="*/ 322413 h 1980152"/>
              <a:gd name="connsiteX567" fmla="*/ 1218895 w 2256938"/>
              <a:gd name="connsiteY567" fmla="*/ 325966 h 1980152"/>
              <a:gd name="connsiteX568" fmla="*/ 1200032 w 2256938"/>
              <a:gd name="connsiteY568" fmla="*/ 330155 h 1980152"/>
              <a:gd name="connsiteX569" fmla="*/ 1195430 w 2256938"/>
              <a:gd name="connsiteY569" fmla="*/ 288302 h 1980152"/>
              <a:gd name="connsiteX570" fmla="*/ 980279 w 2256938"/>
              <a:gd name="connsiteY570" fmla="*/ 288981 h 1980152"/>
              <a:gd name="connsiteX571" fmla="*/ 1013129 w 2256938"/>
              <a:gd name="connsiteY571" fmla="*/ 303121 h 1980152"/>
              <a:gd name="connsiteX572" fmla="*/ 1018969 w 2256938"/>
              <a:gd name="connsiteY572" fmla="*/ 362002 h 1980152"/>
              <a:gd name="connsiteX573" fmla="*/ 1018629 w 2256938"/>
              <a:gd name="connsiteY573" fmla="*/ 361817 h 1980152"/>
              <a:gd name="connsiteX574" fmla="*/ 947045 w 2256938"/>
              <a:gd name="connsiteY574" fmla="*/ 374302 h 1980152"/>
              <a:gd name="connsiteX575" fmla="*/ 915789 w 2256938"/>
              <a:gd name="connsiteY575" fmla="*/ 389814 h 1980152"/>
              <a:gd name="connsiteX576" fmla="*/ 912760 w 2256938"/>
              <a:gd name="connsiteY576" fmla="*/ 316596 h 1980152"/>
              <a:gd name="connsiteX577" fmla="*/ 917941 w 2256938"/>
              <a:gd name="connsiteY577" fmla="*/ 313538 h 1980152"/>
              <a:gd name="connsiteX578" fmla="*/ 980279 w 2256938"/>
              <a:gd name="connsiteY578" fmla="*/ 288981 h 1980152"/>
              <a:gd name="connsiteX579" fmla="*/ 613334 w 2256938"/>
              <a:gd name="connsiteY579" fmla="*/ 294247 h 1980152"/>
              <a:gd name="connsiteX580" fmla="*/ 611904 w 2256938"/>
              <a:gd name="connsiteY580" fmla="*/ 295124 h 1980152"/>
              <a:gd name="connsiteX581" fmla="*/ 592768 w 2256938"/>
              <a:gd name="connsiteY581" fmla="*/ 330523 h 1980152"/>
              <a:gd name="connsiteX582" fmla="*/ 593405 w 2256938"/>
              <a:gd name="connsiteY582" fmla="*/ 332717 h 1980152"/>
              <a:gd name="connsiteX583" fmla="*/ 659080 w 2256938"/>
              <a:gd name="connsiteY583" fmla="*/ 368229 h 1980152"/>
              <a:gd name="connsiteX584" fmla="*/ 659843 w 2256938"/>
              <a:gd name="connsiteY584" fmla="*/ 368414 h 1980152"/>
              <a:gd name="connsiteX585" fmla="*/ 661273 w 2256938"/>
              <a:gd name="connsiteY585" fmla="*/ 367550 h 1980152"/>
              <a:gd name="connsiteX586" fmla="*/ 680933 w 2256938"/>
              <a:gd name="connsiteY586" fmla="*/ 331203 h 1980152"/>
              <a:gd name="connsiteX587" fmla="*/ 680296 w 2256938"/>
              <a:gd name="connsiteY587" fmla="*/ 329009 h 1980152"/>
              <a:gd name="connsiteX588" fmla="*/ 672101 w 2256938"/>
              <a:gd name="connsiteY588" fmla="*/ 324593 h 1980152"/>
              <a:gd name="connsiteX589" fmla="*/ 671309 w 2256938"/>
              <a:gd name="connsiteY589" fmla="*/ 324367 h 1980152"/>
              <a:gd name="connsiteX590" fmla="*/ 670856 w 2256938"/>
              <a:gd name="connsiteY590" fmla="*/ 324451 h 1980152"/>
              <a:gd name="connsiteX591" fmla="*/ 669922 w 2256938"/>
              <a:gd name="connsiteY591" fmla="*/ 325244 h 1980152"/>
              <a:gd name="connsiteX592" fmla="*/ 655838 w 2256938"/>
              <a:gd name="connsiteY592" fmla="*/ 351245 h 1980152"/>
              <a:gd name="connsiteX593" fmla="*/ 636631 w 2256938"/>
              <a:gd name="connsiteY593" fmla="*/ 340827 h 1980152"/>
              <a:gd name="connsiteX594" fmla="*/ 647685 w 2256938"/>
              <a:gd name="connsiteY594" fmla="*/ 320375 h 1980152"/>
              <a:gd name="connsiteX595" fmla="*/ 647798 w 2256938"/>
              <a:gd name="connsiteY595" fmla="*/ 319016 h 1980152"/>
              <a:gd name="connsiteX596" fmla="*/ 646822 w 2256938"/>
              <a:gd name="connsiteY596" fmla="*/ 318068 h 1980152"/>
              <a:gd name="connsiteX597" fmla="*/ 637905 w 2256938"/>
              <a:gd name="connsiteY597" fmla="*/ 314968 h 1980152"/>
              <a:gd name="connsiteX598" fmla="*/ 637381 w 2256938"/>
              <a:gd name="connsiteY598" fmla="*/ 314897 h 1980152"/>
              <a:gd name="connsiteX599" fmla="*/ 635952 w 2256938"/>
              <a:gd name="connsiteY599" fmla="*/ 315732 h 1980152"/>
              <a:gd name="connsiteX600" fmla="*/ 625605 w 2256938"/>
              <a:gd name="connsiteY600" fmla="*/ 334869 h 1980152"/>
              <a:gd name="connsiteX601" fmla="*/ 609413 w 2256938"/>
              <a:gd name="connsiteY601" fmla="*/ 326107 h 1980152"/>
              <a:gd name="connsiteX602" fmla="*/ 622930 w 2256938"/>
              <a:gd name="connsiteY602" fmla="*/ 301083 h 1980152"/>
              <a:gd name="connsiteX603" fmla="*/ 623072 w 2256938"/>
              <a:gd name="connsiteY603" fmla="*/ 299838 h 1980152"/>
              <a:gd name="connsiteX604" fmla="*/ 622279 w 2256938"/>
              <a:gd name="connsiteY604" fmla="*/ 298889 h 1980152"/>
              <a:gd name="connsiteX605" fmla="*/ 614098 w 2256938"/>
              <a:gd name="connsiteY605" fmla="*/ 294445 h 1980152"/>
              <a:gd name="connsiteX606" fmla="*/ 613334 w 2256938"/>
              <a:gd name="connsiteY606" fmla="*/ 294247 h 1980152"/>
              <a:gd name="connsiteX607" fmla="*/ 1440336 w 2256938"/>
              <a:gd name="connsiteY607" fmla="*/ 314147 h 1980152"/>
              <a:gd name="connsiteX608" fmla="*/ 1490383 w 2256938"/>
              <a:gd name="connsiteY608" fmla="*/ 348385 h 1980152"/>
              <a:gd name="connsiteX609" fmla="*/ 1489977 w 2256938"/>
              <a:gd name="connsiteY609" fmla="*/ 378576 h 1980152"/>
              <a:gd name="connsiteX610" fmla="*/ 1489253 w 2256938"/>
              <a:gd name="connsiteY610" fmla="*/ 384691 h 1980152"/>
              <a:gd name="connsiteX611" fmla="*/ 1447924 w 2256938"/>
              <a:gd name="connsiteY611" fmla="*/ 372462 h 1980152"/>
              <a:gd name="connsiteX612" fmla="*/ 1443250 w 2256938"/>
              <a:gd name="connsiteY612" fmla="*/ 373183 h 1980152"/>
              <a:gd name="connsiteX613" fmla="*/ 1403986 w 2256938"/>
              <a:gd name="connsiteY613" fmla="*/ 399679 h 1980152"/>
              <a:gd name="connsiteX614" fmla="*/ 1395768 w 2256938"/>
              <a:gd name="connsiteY614" fmla="*/ 360388 h 1980152"/>
              <a:gd name="connsiteX615" fmla="*/ 1440336 w 2256938"/>
              <a:gd name="connsiteY615" fmla="*/ 314147 h 1980152"/>
              <a:gd name="connsiteX616" fmla="*/ 1142666 w 2256938"/>
              <a:gd name="connsiteY616" fmla="*/ 321097 h 1980152"/>
              <a:gd name="connsiteX617" fmla="*/ 1196336 w 2256938"/>
              <a:gd name="connsiteY617" fmla="*/ 341167 h 1980152"/>
              <a:gd name="connsiteX618" fmla="*/ 1197017 w 2256938"/>
              <a:gd name="connsiteY618" fmla="*/ 341252 h 1980152"/>
              <a:gd name="connsiteX619" fmla="*/ 1197314 w 2256938"/>
              <a:gd name="connsiteY619" fmla="*/ 341167 h 1980152"/>
              <a:gd name="connsiteX620" fmla="*/ 1198894 w 2256938"/>
              <a:gd name="connsiteY620" fmla="*/ 341210 h 1980152"/>
              <a:gd name="connsiteX621" fmla="*/ 1223395 w 2256938"/>
              <a:gd name="connsiteY621" fmla="*/ 336072 h 1980152"/>
              <a:gd name="connsiteX622" fmla="*/ 1248419 w 2256938"/>
              <a:gd name="connsiteY622" fmla="*/ 326221 h 1980152"/>
              <a:gd name="connsiteX623" fmla="*/ 1228903 w 2256938"/>
              <a:gd name="connsiteY623" fmla="*/ 388314 h 1980152"/>
              <a:gd name="connsiteX624" fmla="*/ 1193278 w 2256938"/>
              <a:gd name="connsiteY624" fmla="*/ 367026 h 1980152"/>
              <a:gd name="connsiteX625" fmla="*/ 1142666 w 2256938"/>
              <a:gd name="connsiteY625" fmla="*/ 321097 h 1980152"/>
              <a:gd name="connsiteX626" fmla="*/ 901933 w 2256938"/>
              <a:gd name="connsiteY626" fmla="*/ 323093 h 1980152"/>
              <a:gd name="connsiteX627" fmla="*/ 905064 w 2256938"/>
              <a:gd name="connsiteY627" fmla="*/ 395476 h 1980152"/>
              <a:gd name="connsiteX628" fmla="*/ 887889 w 2256938"/>
              <a:gd name="connsiteY628" fmla="*/ 404761 h 1980152"/>
              <a:gd name="connsiteX629" fmla="*/ 827429 w 2256938"/>
              <a:gd name="connsiteY629" fmla="*/ 441108 h 1980152"/>
              <a:gd name="connsiteX630" fmla="*/ 828827 w 2256938"/>
              <a:gd name="connsiteY630" fmla="*/ 367253 h 1980152"/>
              <a:gd name="connsiteX631" fmla="*/ 872649 w 2256938"/>
              <a:gd name="connsiteY631" fmla="*/ 340445 h 1980152"/>
              <a:gd name="connsiteX632" fmla="*/ 901933 w 2256938"/>
              <a:gd name="connsiteY632" fmla="*/ 323093 h 1980152"/>
              <a:gd name="connsiteX633" fmla="*/ 1259521 w 2256938"/>
              <a:gd name="connsiteY633" fmla="*/ 325470 h 1980152"/>
              <a:gd name="connsiteX634" fmla="*/ 1278341 w 2256938"/>
              <a:gd name="connsiteY634" fmla="*/ 339327 h 1980152"/>
              <a:gd name="connsiteX635" fmla="*/ 1288762 w 2256938"/>
              <a:gd name="connsiteY635" fmla="*/ 352802 h 1980152"/>
              <a:gd name="connsiteX636" fmla="*/ 1279290 w 2256938"/>
              <a:gd name="connsiteY636" fmla="*/ 420783 h 1980152"/>
              <a:gd name="connsiteX637" fmla="*/ 1207684 w 2256938"/>
              <a:gd name="connsiteY637" fmla="*/ 441235 h 1980152"/>
              <a:gd name="connsiteX638" fmla="*/ 1168732 w 2256938"/>
              <a:gd name="connsiteY638" fmla="*/ 445241 h 1980152"/>
              <a:gd name="connsiteX639" fmla="*/ 1144506 w 2256938"/>
              <a:gd name="connsiteY639" fmla="*/ 472487 h 1980152"/>
              <a:gd name="connsiteX640" fmla="*/ 1143977 w 2256938"/>
              <a:gd name="connsiteY640" fmla="*/ 489020 h 1980152"/>
              <a:gd name="connsiteX641" fmla="*/ 1103033 w 2256938"/>
              <a:gd name="connsiteY641" fmla="*/ 492487 h 1980152"/>
              <a:gd name="connsiteX642" fmla="*/ 1094568 w 2256938"/>
              <a:gd name="connsiteY642" fmla="*/ 493350 h 1980152"/>
              <a:gd name="connsiteX643" fmla="*/ 1094539 w 2256938"/>
              <a:gd name="connsiteY643" fmla="*/ 493350 h 1980152"/>
              <a:gd name="connsiteX644" fmla="*/ 1094496 w 2256938"/>
              <a:gd name="connsiteY644" fmla="*/ 493350 h 1980152"/>
              <a:gd name="connsiteX645" fmla="*/ 1077285 w 2256938"/>
              <a:gd name="connsiteY645" fmla="*/ 492643 h 1980152"/>
              <a:gd name="connsiteX646" fmla="*/ 1077060 w 2256938"/>
              <a:gd name="connsiteY646" fmla="*/ 492600 h 1980152"/>
              <a:gd name="connsiteX647" fmla="*/ 1052145 w 2256938"/>
              <a:gd name="connsiteY647" fmla="*/ 471468 h 1980152"/>
              <a:gd name="connsiteX648" fmla="*/ 1061392 w 2256938"/>
              <a:gd name="connsiteY648" fmla="*/ 472487 h 1980152"/>
              <a:gd name="connsiteX649" fmla="*/ 1065625 w 2256938"/>
              <a:gd name="connsiteY649" fmla="*/ 472289 h 1980152"/>
              <a:gd name="connsiteX650" fmla="*/ 1066371 w 2256938"/>
              <a:gd name="connsiteY650" fmla="*/ 472374 h 1980152"/>
              <a:gd name="connsiteX651" fmla="*/ 1068154 w 2256938"/>
              <a:gd name="connsiteY651" fmla="*/ 472077 h 1980152"/>
              <a:gd name="connsiteX652" fmla="*/ 1101018 w 2256938"/>
              <a:gd name="connsiteY652" fmla="*/ 462707 h 1980152"/>
              <a:gd name="connsiteX653" fmla="*/ 1133832 w 2256938"/>
              <a:gd name="connsiteY653" fmla="*/ 446628 h 1980152"/>
              <a:gd name="connsiteX654" fmla="*/ 1140173 w 2256938"/>
              <a:gd name="connsiteY654" fmla="*/ 443117 h 1980152"/>
              <a:gd name="connsiteX655" fmla="*/ 1203423 w 2256938"/>
              <a:gd name="connsiteY655" fmla="*/ 413720 h 1980152"/>
              <a:gd name="connsiteX656" fmla="*/ 1259521 w 2256938"/>
              <a:gd name="connsiteY656" fmla="*/ 325470 h 1980152"/>
              <a:gd name="connsiteX657" fmla="*/ 779599 w 2256938"/>
              <a:gd name="connsiteY657" fmla="*/ 344295 h 1980152"/>
              <a:gd name="connsiteX658" fmla="*/ 816486 w 2256938"/>
              <a:gd name="connsiteY658" fmla="*/ 426430 h 1980152"/>
              <a:gd name="connsiteX659" fmla="*/ 781723 w 2256938"/>
              <a:gd name="connsiteY659" fmla="*/ 412687 h 1980152"/>
              <a:gd name="connsiteX660" fmla="*/ 741713 w 2256938"/>
              <a:gd name="connsiteY660" fmla="*/ 426317 h 1980152"/>
              <a:gd name="connsiteX661" fmla="*/ 779599 w 2256938"/>
              <a:gd name="connsiteY661" fmla="*/ 344295 h 1980152"/>
              <a:gd name="connsiteX662" fmla="*/ 582917 w 2256938"/>
              <a:gd name="connsiteY662" fmla="*/ 351768 h 1980152"/>
              <a:gd name="connsiteX663" fmla="*/ 582535 w 2256938"/>
              <a:gd name="connsiteY663" fmla="*/ 351811 h 1980152"/>
              <a:gd name="connsiteX664" fmla="*/ 581402 w 2256938"/>
              <a:gd name="connsiteY664" fmla="*/ 352788 h 1980152"/>
              <a:gd name="connsiteX665" fmla="*/ 577525 w 2256938"/>
              <a:gd name="connsiteY665" fmla="*/ 362794 h 1980152"/>
              <a:gd name="connsiteX666" fmla="*/ 577977 w 2256938"/>
              <a:gd name="connsiteY666" fmla="*/ 364606 h 1980152"/>
              <a:gd name="connsiteX667" fmla="*/ 623793 w 2256938"/>
              <a:gd name="connsiteY667" fmla="*/ 405072 h 1980152"/>
              <a:gd name="connsiteX668" fmla="*/ 561813 w 2256938"/>
              <a:gd name="connsiteY668" fmla="*/ 404535 h 1980152"/>
              <a:gd name="connsiteX669" fmla="*/ 561785 w 2256938"/>
              <a:gd name="connsiteY669" fmla="*/ 404535 h 1980152"/>
              <a:gd name="connsiteX670" fmla="*/ 560199 w 2256938"/>
              <a:gd name="connsiteY670" fmla="*/ 405893 h 1980152"/>
              <a:gd name="connsiteX671" fmla="*/ 558530 w 2256938"/>
              <a:gd name="connsiteY671" fmla="*/ 416169 h 1980152"/>
              <a:gd name="connsiteX672" fmla="*/ 558912 w 2256938"/>
              <a:gd name="connsiteY672" fmla="*/ 417485 h 1980152"/>
              <a:gd name="connsiteX673" fmla="*/ 560157 w 2256938"/>
              <a:gd name="connsiteY673" fmla="*/ 418051 h 1980152"/>
              <a:gd name="connsiteX674" fmla="*/ 639193 w 2256938"/>
              <a:gd name="connsiteY674" fmla="*/ 417598 h 1980152"/>
              <a:gd name="connsiteX675" fmla="*/ 640707 w 2256938"/>
              <a:gd name="connsiteY675" fmla="*/ 416580 h 1980152"/>
              <a:gd name="connsiteX676" fmla="*/ 643949 w 2256938"/>
              <a:gd name="connsiteY676" fmla="*/ 408087 h 1980152"/>
              <a:gd name="connsiteX677" fmla="*/ 643538 w 2256938"/>
              <a:gd name="connsiteY677" fmla="*/ 406318 h 1980152"/>
              <a:gd name="connsiteX678" fmla="*/ 583979 w 2256938"/>
              <a:gd name="connsiteY678" fmla="*/ 352193 h 1980152"/>
              <a:gd name="connsiteX679" fmla="*/ 582917 w 2256938"/>
              <a:gd name="connsiteY679" fmla="*/ 351768 h 1980152"/>
              <a:gd name="connsiteX680" fmla="*/ 1001918 w 2256938"/>
              <a:gd name="connsiteY680" fmla="*/ 369998 h 1980152"/>
              <a:gd name="connsiteX681" fmla="*/ 1014078 w 2256938"/>
              <a:gd name="connsiteY681" fmla="*/ 371924 h 1980152"/>
              <a:gd name="connsiteX682" fmla="*/ 1020332 w 2256938"/>
              <a:gd name="connsiteY682" fmla="*/ 378307 h 1980152"/>
              <a:gd name="connsiteX683" fmla="*/ 923855 w 2256938"/>
              <a:gd name="connsiteY683" fmla="*/ 435673 h 1980152"/>
              <a:gd name="connsiteX684" fmla="*/ 907593 w 2256938"/>
              <a:gd name="connsiteY684" fmla="*/ 449827 h 1980152"/>
              <a:gd name="connsiteX685" fmla="*/ 907484 w 2256938"/>
              <a:gd name="connsiteY685" fmla="*/ 450252 h 1980152"/>
              <a:gd name="connsiteX686" fmla="*/ 896273 w 2256938"/>
              <a:gd name="connsiteY686" fmla="*/ 412800 h 1980152"/>
              <a:gd name="connsiteX687" fmla="*/ 951530 w 2256938"/>
              <a:gd name="connsiteY687" fmla="*/ 384464 h 1980152"/>
              <a:gd name="connsiteX688" fmla="*/ 1001918 w 2256938"/>
              <a:gd name="connsiteY688" fmla="*/ 369998 h 1980152"/>
              <a:gd name="connsiteX689" fmla="*/ 1645639 w 2256938"/>
              <a:gd name="connsiteY689" fmla="*/ 375207 h 1980152"/>
              <a:gd name="connsiteX690" fmla="*/ 1641479 w 2256938"/>
              <a:gd name="connsiteY690" fmla="*/ 376042 h 1980152"/>
              <a:gd name="connsiteX691" fmla="*/ 1635479 w 2256938"/>
              <a:gd name="connsiteY691" fmla="*/ 390310 h 1980152"/>
              <a:gd name="connsiteX692" fmla="*/ 1645639 w 2256938"/>
              <a:gd name="connsiteY692" fmla="*/ 397104 h 1980152"/>
              <a:gd name="connsiteX693" fmla="*/ 1649741 w 2256938"/>
              <a:gd name="connsiteY693" fmla="*/ 396311 h 1980152"/>
              <a:gd name="connsiteX694" fmla="*/ 1655748 w 2256938"/>
              <a:gd name="connsiteY694" fmla="*/ 382043 h 1980152"/>
              <a:gd name="connsiteX695" fmla="*/ 1645639 w 2256938"/>
              <a:gd name="connsiteY695" fmla="*/ 375207 h 1980152"/>
              <a:gd name="connsiteX696" fmla="*/ 1302081 w 2256938"/>
              <a:gd name="connsiteY696" fmla="*/ 382737 h 1980152"/>
              <a:gd name="connsiteX697" fmla="*/ 1304683 w 2256938"/>
              <a:gd name="connsiteY697" fmla="*/ 441915 h 1980152"/>
              <a:gd name="connsiteX698" fmla="*/ 1304698 w 2256938"/>
              <a:gd name="connsiteY698" fmla="*/ 441915 h 1980152"/>
              <a:gd name="connsiteX699" fmla="*/ 1285182 w 2256938"/>
              <a:gd name="connsiteY699" fmla="*/ 484716 h 1980152"/>
              <a:gd name="connsiteX700" fmla="*/ 1205735 w 2256938"/>
              <a:gd name="connsiteY700" fmla="*/ 537483 h 1980152"/>
              <a:gd name="connsiteX701" fmla="*/ 1175646 w 2256938"/>
              <a:gd name="connsiteY701" fmla="*/ 542394 h 1980152"/>
              <a:gd name="connsiteX702" fmla="*/ 1155645 w 2256938"/>
              <a:gd name="connsiteY702" fmla="*/ 493591 h 1980152"/>
              <a:gd name="connsiteX703" fmla="*/ 1155558 w 2256938"/>
              <a:gd name="connsiteY703" fmla="*/ 493053 h 1980152"/>
              <a:gd name="connsiteX704" fmla="*/ 1155377 w 2256938"/>
              <a:gd name="connsiteY704" fmla="*/ 474483 h 1980152"/>
              <a:gd name="connsiteX705" fmla="*/ 1171791 w 2256938"/>
              <a:gd name="connsiteY705" fmla="*/ 455885 h 1980152"/>
              <a:gd name="connsiteX706" fmla="*/ 1208025 w 2256938"/>
              <a:gd name="connsiteY706" fmla="*/ 452290 h 1980152"/>
              <a:gd name="connsiteX707" fmla="*/ 1287856 w 2256938"/>
              <a:gd name="connsiteY707" fmla="*/ 427832 h 1980152"/>
              <a:gd name="connsiteX708" fmla="*/ 1302081 w 2256938"/>
              <a:gd name="connsiteY708" fmla="*/ 382737 h 1980152"/>
              <a:gd name="connsiteX709" fmla="*/ 1447286 w 2256938"/>
              <a:gd name="connsiteY709" fmla="*/ 383827 h 1980152"/>
              <a:gd name="connsiteX710" fmla="*/ 1487709 w 2256938"/>
              <a:gd name="connsiteY710" fmla="*/ 395787 h 1980152"/>
              <a:gd name="connsiteX711" fmla="*/ 1469295 w 2256938"/>
              <a:gd name="connsiteY711" fmla="*/ 464859 h 1980152"/>
              <a:gd name="connsiteX712" fmla="*/ 1460417 w 2256938"/>
              <a:gd name="connsiteY712" fmla="*/ 472671 h 1980152"/>
              <a:gd name="connsiteX713" fmla="*/ 1450641 w 2256938"/>
              <a:gd name="connsiteY713" fmla="*/ 469572 h 1980152"/>
              <a:gd name="connsiteX714" fmla="*/ 1408748 w 2256938"/>
              <a:gd name="connsiteY714" fmla="*/ 409828 h 1980152"/>
              <a:gd name="connsiteX715" fmla="*/ 1496354 w 2256938"/>
              <a:gd name="connsiteY715" fmla="*/ 411371 h 1980152"/>
              <a:gd name="connsiteX716" fmla="*/ 1580490 w 2256938"/>
              <a:gd name="connsiteY716" fmla="*/ 440174 h 1980152"/>
              <a:gd name="connsiteX717" fmla="*/ 1580939 w 2256938"/>
              <a:gd name="connsiteY717" fmla="*/ 440514 h 1980152"/>
              <a:gd name="connsiteX718" fmla="*/ 1607101 w 2256938"/>
              <a:gd name="connsiteY718" fmla="*/ 597029 h 1980152"/>
              <a:gd name="connsiteX719" fmla="*/ 1593397 w 2256938"/>
              <a:gd name="connsiteY719" fmla="*/ 711095 h 1980152"/>
              <a:gd name="connsiteX720" fmla="*/ 1517914 w 2256938"/>
              <a:gd name="connsiteY720" fmla="*/ 566837 h 1980152"/>
              <a:gd name="connsiteX721" fmla="*/ 1564562 w 2256938"/>
              <a:gd name="connsiteY721" fmla="*/ 601190 h 1980152"/>
              <a:gd name="connsiteX722" fmla="*/ 1569663 w 2256938"/>
              <a:gd name="connsiteY722" fmla="*/ 600991 h 1980152"/>
              <a:gd name="connsiteX723" fmla="*/ 1574823 w 2256938"/>
              <a:gd name="connsiteY723" fmla="*/ 595146 h 1980152"/>
              <a:gd name="connsiteX724" fmla="*/ 1568939 w 2256938"/>
              <a:gd name="connsiteY724" fmla="*/ 589980 h 1980152"/>
              <a:gd name="connsiteX725" fmla="*/ 1518211 w 2256938"/>
              <a:gd name="connsiteY725" fmla="*/ 544078 h 1980152"/>
              <a:gd name="connsiteX726" fmla="*/ 1551996 w 2256938"/>
              <a:gd name="connsiteY726" fmla="*/ 511764 h 1980152"/>
              <a:gd name="connsiteX727" fmla="*/ 1563547 w 2256938"/>
              <a:gd name="connsiteY727" fmla="*/ 517992 h 1980152"/>
              <a:gd name="connsiteX728" fmla="*/ 1564069 w 2256938"/>
              <a:gd name="connsiteY728" fmla="*/ 518035 h 1980152"/>
              <a:gd name="connsiteX729" fmla="*/ 1569576 w 2256938"/>
              <a:gd name="connsiteY729" fmla="*/ 513011 h 1980152"/>
              <a:gd name="connsiteX730" fmla="*/ 1564591 w 2256938"/>
              <a:gd name="connsiteY730" fmla="*/ 506981 h 1980152"/>
              <a:gd name="connsiteX731" fmla="*/ 1555467 w 2256938"/>
              <a:gd name="connsiteY731" fmla="*/ 499536 h 1980152"/>
              <a:gd name="connsiteX732" fmla="*/ 1554967 w 2256938"/>
              <a:gd name="connsiteY732" fmla="*/ 498941 h 1980152"/>
              <a:gd name="connsiteX733" fmla="*/ 1535241 w 2256938"/>
              <a:gd name="connsiteY733" fmla="*/ 466783 h 1980152"/>
              <a:gd name="connsiteX734" fmla="*/ 1531647 w 2256938"/>
              <a:gd name="connsiteY734" fmla="*/ 463840 h 1980152"/>
              <a:gd name="connsiteX735" fmla="*/ 1527117 w 2256938"/>
              <a:gd name="connsiteY735" fmla="*/ 464590 h 1980152"/>
              <a:gd name="connsiteX736" fmla="*/ 1525755 w 2256938"/>
              <a:gd name="connsiteY736" fmla="*/ 465496 h 1980152"/>
              <a:gd name="connsiteX737" fmla="*/ 1518965 w 2256938"/>
              <a:gd name="connsiteY737" fmla="*/ 431866 h 1980152"/>
              <a:gd name="connsiteX738" fmla="*/ 1515312 w 2256938"/>
              <a:gd name="connsiteY738" fmla="*/ 427719 h 1980152"/>
              <a:gd name="connsiteX739" fmla="*/ 1509877 w 2256938"/>
              <a:gd name="connsiteY739" fmla="*/ 428809 h 1980152"/>
              <a:gd name="connsiteX740" fmla="*/ 1487593 w 2256938"/>
              <a:gd name="connsiteY740" fmla="*/ 448553 h 1980152"/>
              <a:gd name="connsiteX741" fmla="*/ 1496354 w 2256938"/>
              <a:gd name="connsiteY741" fmla="*/ 411371 h 1980152"/>
              <a:gd name="connsiteX742" fmla="*/ 1379499 w 2256938"/>
              <a:gd name="connsiteY742" fmla="*/ 415107 h 1980152"/>
              <a:gd name="connsiteX743" fmla="*/ 1392594 w 2256938"/>
              <a:gd name="connsiteY743" fmla="*/ 422807 h 1980152"/>
              <a:gd name="connsiteX744" fmla="*/ 1333417 w 2256938"/>
              <a:gd name="connsiteY744" fmla="*/ 551708 h 1980152"/>
              <a:gd name="connsiteX745" fmla="*/ 1342432 w 2256938"/>
              <a:gd name="connsiteY745" fmla="*/ 588692 h 1980152"/>
              <a:gd name="connsiteX746" fmla="*/ 1327598 w 2256938"/>
              <a:gd name="connsiteY746" fmla="*/ 593193 h 1980152"/>
              <a:gd name="connsiteX747" fmla="*/ 1280652 w 2256938"/>
              <a:gd name="connsiteY747" fmla="*/ 607233 h 1980152"/>
              <a:gd name="connsiteX748" fmla="*/ 1278652 w 2256938"/>
              <a:gd name="connsiteY748" fmla="*/ 601147 h 1980152"/>
              <a:gd name="connsiteX749" fmla="*/ 1277210 w 2256938"/>
              <a:gd name="connsiteY749" fmla="*/ 596589 h 1980152"/>
              <a:gd name="connsiteX750" fmla="*/ 1277181 w 2256938"/>
              <a:gd name="connsiteY750" fmla="*/ 596434 h 1980152"/>
              <a:gd name="connsiteX751" fmla="*/ 1277138 w 2256938"/>
              <a:gd name="connsiteY751" fmla="*/ 596434 h 1980152"/>
              <a:gd name="connsiteX752" fmla="*/ 1273514 w 2256938"/>
              <a:gd name="connsiteY752" fmla="*/ 588465 h 1980152"/>
              <a:gd name="connsiteX753" fmla="*/ 1255622 w 2256938"/>
              <a:gd name="connsiteY753" fmla="*/ 575104 h 1980152"/>
              <a:gd name="connsiteX754" fmla="*/ 1225323 w 2256938"/>
              <a:gd name="connsiteY754" fmla="*/ 585677 h 1980152"/>
              <a:gd name="connsiteX755" fmla="*/ 1218301 w 2256938"/>
              <a:gd name="connsiteY755" fmla="*/ 635003 h 1980152"/>
              <a:gd name="connsiteX756" fmla="*/ 1225164 w 2256938"/>
              <a:gd name="connsiteY756" fmla="*/ 651351 h 1980152"/>
              <a:gd name="connsiteX757" fmla="*/ 1225055 w 2256938"/>
              <a:gd name="connsiteY757" fmla="*/ 651238 h 1980152"/>
              <a:gd name="connsiteX758" fmla="*/ 1217851 w 2256938"/>
              <a:gd name="connsiteY758" fmla="*/ 649766 h 1980152"/>
              <a:gd name="connsiteX759" fmla="*/ 1197082 w 2256938"/>
              <a:gd name="connsiteY759" fmla="*/ 662448 h 1980152"/>
              <a:gd name="connsiteX760" fmla="*/ 1180711 w 2256938"/>
              <a:gd name="connsiteY760" fmla="*/ 673049 h 1980152"/>
              <a:gd name="connsiteX761" fmla="*/ 1188183 w 2256938"/>
              <a:gd name="connsiteY761" fmla="*/ 642335 h 1980152"/>
              <a:gd name="connsiteX762" fmla="*/ 1184103 w 2256938"/>
              <a:gd name="connsiteY762" fmla="*/ 635654 h 1980152"/>
              <a:gd name="connsiteX763" fmla="*/ 1177421 w 2256938"/>
              <a:gd name="connsiteY763" fmla="*/ 639730 h 1980152"/>
              <a:gd name="connsiteX764" fmla="*/ 1166551 w 2256938"/>
              <a:gd name="connsiteY764" fmla="*/ 684415 h 1980152"/>
              <a:gd name="connsiteX765" fmla="*/ 1166508 w 2256938"/>
              <a:gd name="connsiteY765" fmla="*/ 684528 h 1980152"/>
              <a:gd name="connsiteX766" fmla="*/ 1166428 w 2256938"/>
              <a:gd name="connsiteY766" fmla="*/ 685165 h 1980152"/>
              <a:gd name="connsiteX767" fmla="*/ 1166399 w 2256938"/>
              <a:gd name="connsiteY767" fmla="*/ 685618 h 1980152"/>
              <a:gd name="connsiteX768" fmla="*/ 1166428 w 2256938"/>
              <a:gd name="connsiteY768" fmla="*/ 686227 h 1980152"/>
              <a:gd name="connsiteX769" fmla="*/ 1166471 w 2256938"/>
              <a:gd name="connsiteY769" fmla="*/ 686722 h 1980152"/>
              <a:gd name="connsiteX770" fmla="*/ 1166624 w 2256938"/>
              <a:gd name="connsiteY770" fmla="*/ 687246 h 1980152"/>
              <a:gd name="connsiteX771" fmla="*/ 1166769 w 2256938"/>
              <a:gd name="connsiteY771" fmla="*/ 687741 h 1980152"/>
              <a:gd name="connsiteX772" fmla="*/ 1166993 w 2256938"/>
              <a:gd name="connsiteY772" fmla="*/ 688194 h 1980152"/>
              <a:gd name="connsiteX773" fmla="*/ 1167305 w 2256938"/>
              <a:gd name="connsiteY773" fmla="*/ 688718 h 1980152"/>
              <a:gd name="connsiteX774" fmla="*/ 1167377 w 2256938"/>
              <a:gd name="connsiteY774" fmla="*/ 688873 h 1980152"/>
              <a:gd name="connsiteX775" fmla="*/ 1167559 w 2256938"/>
              <a:gd name="connsiteY775" fmla="*/ 689099 h 1980152"/>
              <a:gd name="connsiteX776" fmla="*/ 1167986 w 2256938"/>
              <a:gd name="connsiteY776" fmla="*/ 689581 h 1980152"/>
              <a:gd name="connsiteX777" fmla="*/ 1168030 w 2256938"/>
              <a:gd name="connsiteY777" fmla="*/ 689624 h 1980152"/>
              <a:gd name="connsiteX778" fmla="*/ 1205307 w 2256938"/>
              <a:gd name="connsiteY778" fmla="*/ 726763 h 1980152"/>
              <a:gd name="connsiteX779" fmla="*/ 1209539 w 2256938"/>
              <a:gd name="connsiteY779" fmla="*/ 848306 h 1980152"/>
              <a:gd name="connsiteX780" fmla="*/ 1214003 w 2256938"/>
              <a:gd name="connsiteY780" fmla="*/ 850567 h 1980152"/>
              <a:gd name="connsiteX781" fmla="*/ 1217286 w 2256938"/>
              <a:gd name="connsiteY781" fmla="*/ 849509 h 1980152"/>
              <a:gd name="connsiteX782" fmla="*/ 1219468 w 2256938"/>
              <a:gd name="connsiteY782" fmla="*/ 845357 h 1980152"/>
              <a:gd name="connsiteX783" fmla="*/ 1267789 w 2256938"/>
              <a:gd name="connsiteY783" fmla="*/ 902571 h 1980152"/>
              <a:gd name="connsiteX784" fmla="*/ 1267789 w 2256938"/>
              <a:gd name="connsiteY784" fmla="*/ 927253 h 1980152"/>
              <a:gd name="connsiteX785" fmla="*/ 1273333 w 2256938"/>
              <a:gd name="connsiteY785" fmla="*/ 932804 h 1980152"/>
              <a:gd name="connsiteX786" fmla="*/ 1278884 w 2256938"/>
              <a:gd name="connsiteY786" fmla="*/ 927253 h 1980152"/>
              <a:gd name="connsiteX787" fmla="*/ 1278841 w 2256938"/>
              <a:gd name="connsiteY787" fmla="*/ 899600 h 1980152"/>
              <a:gd name="connsiteX788" fmla="*/ 1278725 w 2256938"/>
              <a:gd name="connsiteY788" fmla="*/ 716120 h 1980152"/>
              <a:gd name="connsiteX789" fmla="*/ 1337562 w 2256938"/>
              <a:gd name="connsiteY789" fmla="*/ 728763 h 1980152"/>
              <a:gd name="connsiteX790" fmla="*/ 1344330 w 2256938"/>
              <a:gd name="connsiteY790" fmla="*/ 724799 h 1980152"/>
              <a:gd name="connsiteX791" fmla="*/ 1340395 w 2256938"/>
              <a:gd name="connsiteY791" fmla="*/ 718045 h 1980152"/>
              <a:gd name="connsiteX792" fmla="*/ 1274355 w 2256938"/>
              <a:gd name="connsiteY792" fmla="*/ 703848 h 1980152"/>
              <a:gd name="connsiteX793" fmla="*/ 1269710 w 2256938"/>
              <a:gd name="connsiteY793" fmla="*/ 704981 h 1980152"/>
              <a:gd name="connsiteX794" fmla="*/ 1267673 w 2256938"/>
              <a:gd name="connsiteY794" fmla="*/ 709255 h 1980152"/>
              <a:gd name="connsiteX795" fmla="*/ 1267782 w 2256938"/>
              <a:gd name="connsiteY795" fmla="*/ 888570 h 1980152"/>
              <a:gd name="connsiteX796" fmla="*/ 1218554 w 2256938"/>
              <a:gd name="connsiteY796" fmla="*/ 809536 h 1980152"/>
              <a:gd name="connsiteX797" fmla="*/ 1254905 w 2256938"/>
              <a:gd name="connsiteY797" fmla="*/ 730727 h 1980152"/>
              <a:gd name="connsiteX798" fmla="*/ 1258840 w 2256938"/>
              <a:gd name="connsiteY798" fmla="*/ 728393 h 1980152"/>
              <a:gd name="connsiteX799" fmla="*/ 1260608 w 2256938"/>
              <a:gd name="connsiteY799" fmla="*/ 720762 h 1980152"/>
              <a:gd name="connsiteX800" fmla="*/ 1252948 w 2256938"/>
              <a:gd name="connsiteY800" fmla="*/ 719022 h 1980152"/>
              <a:gd name="connsiteX801" fmla="*/ 1249324 w 2256938"/>
              <a:gd name="connsiteY801" fmla="*/ 721173 h 1980152"/>
              <a:gd name="connsiteX802" fmla="*/ 1229244 w 2256938"/>
              <a:gd name="connsiteY802" fmla="*/ 735104 h 1980152"/>
              <a:gd name="connsiteX803" fmla="*/ 1216678 w 2256938"/>
              <a:gd name="connsiteY803" fmla="*/ 722504 h 1980152"/>
              <a:gd name="connsiteX804" fmla="*/ 1180552 w 2256938"/>
              <a:gd name="connsiteY804" fmla="*/ 686496 h 1980152"/>
              <a:gd name="connsiteX805" fmla="*/ 1203017 w 2256938"/>
              <a:gd name="connsiteY805" fmla="*/ 671804 h 1980152"/>
              <a:gd name="connsiteX806" fmla="*/ 1219127 w 2256938"/>
              <a:gd name="connsiteY806" fmla="*/ 661882 h 1980152"/>
              <a:gd name="connsiteX807" fmla="*/ 1242418 w 2256938"/>
              <a:gd name="connsiteY807" fmla="*/ 696488 h 1980152"/>
              <a:gd name="connsiteX808" fmla="*/ 1233324 w 2256938"/>
              <a:gd name="connsiteY808" fmla="*/ 704160 h 1980152"/>
              <a:gd name="connsiteX809" fmla="*/ 1232896 w 2256938"/>
              <a:gd name="connsiteY809" fmla="*/ 712001 h 1980152"/>
              <a:gd name="connsiteX810" fmla="*/ 1237012 w 2256938"/>
              <a:gd name="connsiteY810" fmla="*/ 713813 h 1980152"/>
              <a:gd name="connsiteX811" fmla="*/ 1240708 w 2256938"/>
              <a:gd name="connsiteY811" fmla="*/ 712426 h 1980152"/>
              <a:gd name="connsiteX812" fmla="*/ 1298610 w 2256938"/>
              <a:gd name="connsiteY812" fmla="*/ 699319 h 1980152"/>
              <a:gd name="connsiteX813" fmla="*/ 1305560 w 2256938"/>
              <a:gd name="connsiteY813" fmla="*/ 695696 h 1980152"/>
              <a:gd name="connsiteX814" fmla="*/ 1301937 w 2256938"/>
              <a:gd name="connsiteY814" fmla="*/ 688760 h 1980152"/>
              <a:gd name="connsiteX815" fmla="*/ 1251774 w 2256938"/>
              <a:gd name="connsiteY815" fmla="*/ 690572 h 1980152"/>
              <a:gd name="connsiteX816" fmla="*/ 1231577 w 2256938"/>
              <a:gd name="connsiteY816" fmla="*/ 660226 h 1980152"/>
              <a:gd name="connsiteX817" fmla="*/ 1233657 w 2256938"/>
              <a:gd name="connsiteY817" fmla="*/ 660679 h 1980152"/>
              <a:gd name="connsiteX818" fmla="*/ 1234113 w 2256938"/>
              <a:gd name="connsiteY818" fmla="*/ 660636 h 1980152"/>
              <a:gd name="connsiteX819" fmla="*/ 1273109 w 2256938"/>
              <a:gd name="connsiteY819" fmla="*/ 628747 h 1980152"/>
              <a:gd name="connsiteX820" fmla="*/ 1268876 w 2256938"/>
              <a:gd name="connsiteY820" fmla="*/ 622137 h 1980152"/>
              <a:gd name="connsiteX821" fmla="*/ 1262311 w 2256938"/>
              <a:gd name="connsiteY821" fmla="*/ 626369 h 1980152"/>
              <a:gd name="connsiteX822" fmla="*/ 1236490 w 2256938"/>
              <a:gd name="connsiteY822" fmla="*/ 649087 h 1980152"/>
              <a:gd name="connsiteX823" fmla="*/ 1231128 w 2256938"/>
              <a:gd name="connsiteY823" fmla="*/ 637806 h 1980152"/>
              <a:gd name="connsiteX824" fmla="*/ 1251165 w 2256938"/>
              <a:gd name="connsiteY824" fmla="*/ 626780 h 1980152"/>
              <a:gd name="connsiteX825" fmla="*/ 1257890 w 2256938"/>
              <a:gd name="connsiteY825" fmla="*/ 606554 h 1980152"/>
              <a:gd name="connsiteX826" fmla="*/ 1258412 w 2256938"/>
              <a:gd name="connsiteY826" fmla="*/ 606554 h 1980152"/>
              <a:gd name="connsiteX827" fmla="*/ 1268355 w 2256938"/>
              <a:gd name="connsiteY827" fmla="*/ 605223 h 1980152"/>
              <a:gd name="connsiteX828" fmla="*/ 1272340 w 2256938"/>
              <a:gd name="connsiteY828" fmla="*/ 615980 h 1980152"/>
              <a:gd name="connsiteX829" fmla="*/ 1272427 w 2256938"/>
              <a:gd name="connsiteY829" fmla="*/ 616207 h 1980152"/>
              <a:gd name="connsiteX830" fmla="*/ 1272500 w 2256938"/>
              <a:gd name="connsiteY830" fmla="*/ 616362 h 1980152"/>
              <a:gd name="connsiteX831" fmla="*/ 1291226 w 2256938"/>
              <a:gd name="connsiteY831" fmla="*/ 633800 h 1980152"/>
              <a:gd name="connsiteX832" fmla="*/ 1332330 w 2256938"/>
              <a:gd name="connsiteY832" fmla="*/ 673955 h 1980152"/>
              <a:gd name="connsiteX833" fmla="*/ 1337308 w 2256938"/>
              <a:gd name="connsiteY833" fmla="*/ 677054 h 1980152"/>
              <a:gd name="connsiteX834" fmla="*/ 1339714 w 2256938"/>
              <a:gd name="connsiteY834" fmla="*/ 676489 h 1980152"/>
              <a:gd name="connsiteX835" fmla="*/ 1342294 w 2256938"/>
              <a:gd name="connsiteY835" fmla="*/ 669086 h 1980152"/>
              <a:gd name="connsiteX836" fmla="*/ 1295559 w 2256938"/>
              <a:gd name="connsiteY836" fmla="*/ 623609 h 1980152"/>
              <a:gd name="connsiteX837" fmla="*/ 1286204 w 2256938"/>
              <a:gd name="connsiteY837" fmla="*/ 617155 h 1980152"/>
              <a:gd name="connsiteX838" fmla="*/ 1330815 w 2256938"/>
              <a:gd name="connsiteY838" fmla="*/ 603794 h 1980152"/>
              <a:gd name="connsiteX839" fmla="*/ 1346555 w 2256938"/>
              <a:gd name="connsiteY839" fmla="*/ 599038 h 1980152"/>
              <a:gd name="connsiteX840" fmla="*/ 1360860 w 2256938"/>
              <a:gd name="connsiteY840" fmla="*/ 620665 h 1980152"/>
              <a:gd name="connsiteX841" fmla="*/ 1362361 w 2256938"/>
              <a:gd name="connsiteY841" fmla="*/ 720535 h 1980152"/>
              <a:gd name="connsiteX842" fmla="*/ 1363875 w 2256938"/>
              <a:gd name="connsiteY842" fmla="*/ 805123 h 1980152"/>
              <a:gd name="connsiteX843" fmla="*/ 1365578 w 2256938"/>
              <a:gd name="connsiteY843" fmla="*/ 895208 h 1980152"/>
              <a:gd name="connsiteX844" fmla="*/ 1274993 w 2256938"/>
              <a:gd name="connsiteY844" fmla="*/ 943262 h 1980152"/>
              <a:gd name="connsiteX845" fmla="*/ 1267673 w 2256938"/>
              <a:gd name="connsiteY845" fmla="*/ 944892 h 1980152"/>
              <a:gd name="connsiteX846" fmla="*/ 1267673 w 2256938"/>
              <a:gd name="connsiteY846" fmla="*/ 944878 h 1980152"/>
              <a:gd name="connsiteX847" fmla="*/ 1199959 w 2256938"/>
              <a:gd name="connsiteY847" fmla="*/ 874982 h 1980152"/>
              <a:gd name="connsiteX848" fmla="*/ 1146470 w 2256938"/>
              <a:gd name="connsiteY848" fmla="*/ 813870 h 1980152"/>
              <a:gd name="connsiteX849" fmla="*/ 1179422 w 2256938"/>
              <a:gd name="connsiteY849" fmla="*/ 794209 h 1980152"/>
              <a:gd name="connsiteX850" fmla="*/ 1181393 w 2256938"/>
              <a:gd name="connsiteY850" fmla="*/ 788361 h 1980152"/>
              <a:gd name="connsiteX851" fmla="*/ 1176747 w 2256938"/>
              <a:gd name="connsiteY851" fmla="*/ 784353 h 1980152"/>
              <a:gd name="connsiteX852" fmla="*/ 1114657 w 2256938"/>
              <a:gd name="connsiteY852" fmla="*/ 754235 h 1980152"/>
              <a:gd name="connsiteX853" fmla="*/ 1108881 w 2256938"/>
              <a:gd name="connsiteY853" fmla="*/ 749887 h 1980152"/>
              <a:gd name="connsiteX854" fmla="*/ 1103714 w 2256938"/>
              <a:gd name="connsiteY854" fmla="*/ 755779 h 1980152"/>
              <a:gd name="connsiteX855" fmla="*/ 1162058 w 2256938"/>
              <a:gd name="connsiteY855" fmla="*/ 793071 h 1980152"/>
              <a:gd name="connsiteX856" fmla="*/ 1085938 w 2256938"/>
              <a:gd name="connsiteY856" fmla="*/ 796361 h 1980152"/>
              <a:gd name="connsiteX857" fmla="*/ 1084836 w 2256938"/>
              <a:gd name="connsiteY857" fmla="*/ 730683 h 1980152"/>
              <a:gd name="connsiteX858" fmla="*/ 1081821 w 2256938"/>
              <a:gd name="connsiteY858" fmla="*/ 725857 h 1980152"/>
              <a:gd name="connsiteX859" fmla="*/ 1076154 w 2256938"/>
              <a:gd name="connsiteY859" fmla="*/ 726226 h 1980152"/>
              <a:gd name="connsiteX860" fmla="*/ 1071473 w 2256938"/>
              <a:gd name="connsiteY860" fmla="*/ 729437 h 1980152"/>
              <a:gd name="connsiteX861" fmla="*/ 1066422 w 2256938"/>
              <a:gd name="connsiteY861" fmla="*/ 696757 h 1980152"/>
              <a:gd name="connsiteX862" fmla="*/ 1099482 w 2256938"/>
              <a:gd name="connsiteY862" fmla="*/ 681952 h 1980152"/>
              <a:gd name="connsiteX863" fmla="*/ 1115903 w 2256938"/>
              <a:gd name="connsiteY863" fmla="*/ 722007 h 1980152"/>
              <a:gd name="connsiteX864" fmla="*/ 1116577 w 2256938"/>
              <a:gd name="connsiteY864" fmla="*/ 728350 h 1980152"/>
              <a:gd name="connsiteX865" fmla="*/ 1094431 w 2256938"/>
              <a:gd name="connsiteY865" fmla="*/ 721851 h 1980152"/>
              <a:gd name="connsiteX866" fmla="*/ 1086619 w 2256938"/>
              <a:gd name="connsiteY866" fmla="*/ 721894 h 1980152"/>
              <a:gd name="connsiteX867" fmla="*/ 1086648 w 2256938"/>
              <a:gd name="connsiteY867" fmla="*/ 729734 h 1980152"/>
              <a:gd name="connsiteX868" fmla="*/ 1125143 w 2256938"/>
              <a:gd name="connsiteY868" fmla="*/ 737068 h 1980152"/>
              <a:gd name="connsiteX869" fmla="*/ 1128128 w 2256938"/>
              <a:gd name="connsiteY869" fmla="*/ 731248 h 1980152"/>
              <a:gd name="connsiteX870" fmla="*/ 1126882 w 2256938"/>
              <a:gd name="connsiteY870" fmla="*/ 720833 h 1980152"/>
              <a:gd name="connsiteX871" fmla="*/ 1100656 w 2256938"/>
              <a:gd name="connsiteY871" fmla="*/ 670940 h 1980152"/>
              <a:gd name="connsiteX872" fmla="*/ 1056834 w 2256938"/>
              <a:gd name="connsiteY872" fmla="*/ 691209 h 1980152"/>
              <a:gd name="connsiteX873" fmla="*/ 1062342 w 2256938"/>
              <a:gd name="connsiteY873" fmla="*/ 735734 h 1980152"/>
              <a:gd name="connsiteX874" fmla="*/ 1052225 w 2256938"/>
              <a:gd name="connsiteY874" fmla="*/ 742727 h 1980152"/>
              <a:gd name="connsiteX875" fmla="*/ 1049841 w 2256938"/>
              <a:gd name="connsiteY875" fmla="*/ 747481 h 1980152"/>
              <a:gd name="connsiteX876" fmla="*/ 1050298 w 2256938"/>
              <a:gd name="connsiteY876" fmla="*/ 787411 h 1980152"/>
              <a:gd name="connsiteX877" fmla="*/ 1049660 w 2256938"/>
              <a:gd name="connsiteY877" fmla="*/ 787259 h 1980152"/>
              <a:gd name="connsiteX878" fmla="*/ 987540 w 2256938"/>
              <a:gd name="connsiteY878" fmla="*/ 757141 h 1980152"/>
              <a:gd name="connsiteX879" fmla="*/ 981793 w 2256938"/>
              <a:gd name="connsiteY879" fmla="*/ 752808 h 1980152"/>
              <a:gd name="connsiteX880" fmla="*/ 976626 w 2256938"/>
              <a:gd name="connsiteY880" fmla="*/ 758692 h 1980152"/>
              <a:gd name="connsiteX881" fmla="*/ 1034985 w 2256938"/>
              <a:gd name="connsiteY881" fmla="*/ 795977 h 1980152"/>
              <a:gd name="connsiteX882" fmla="*/ 958850 w 2256938"/>
              <a:gd name="connsiteY882" fmla="*/ 799187 h 1980152"/>
              <a:gd name="connsiteX883" fmla="*/ 957756 w 2256938"/>
              <a:gd name="connsiteY883" fmla="*/ 733589 h 1980152"/>
              <a:gd name="connsiteX884" fmla="*/ 954726 w 2256938"/>
              <a:gd name="connsiteY884" fmla="*/ 728756 h 1980152"/>
              <a:gd name="connsiteX885" fmla="*/ 949067 w 2256938"/>
              <a:gd name="connsiteY885" fmla="*/ 729140 h 1980152"/>
              <a:gd name="connsiteX886" fmla="*/ 944400 w 2256938"/>
              <a:gd name="connsiteY886" fmla="*/ 732357 h 1980152"/>
              <a:gd name="connsiteX887" fmla="*/ 939327 w 2256938"/>
              <a:gd name="connsiteY887" fmla="*/ 699658 h 1980152"/>
              <a:gd name="connsiteX888" fmla="*/ 972394 w 2256938"/>
              <a:gd name="connsiteY888" fmla="*/ 684867 h 1980152"/>
              <a:gd name="connsiteX889" fmla="*/ 988786 w 2256938"/>
              <a:gd name="connsiteY889" fmla="*/ 724907 h 1980152"/>
              <a:gd name="connsiteX890" fmla="*/ 989489 w 2256938"/>
              <a:gd name="connsiteY890" fmla="*/ 731248 h 1980152"/>
              <a:gd name="connsiteX891" fmla="*/ 967343 w 2256938"/>
              <a:gd name="connsiteY891" fmla="*/ 724770 h 1980152"/>
              <a:gd name="connsiteX892" fmla="*/ 959531 w 2256938"/>
              <a:gd name="connsiteY892" fmla="*/ 724799 h 1980152"/>
              <a:gd name="connsiteX893" fmla="*/ 959574 w 2256938"/>
              <a:gd name="connsiteY893" fmla="*/ 732654 h 1980152"/>
              <a:gd name="connsiteX894" fmla="*/ 998026 w 2256938"/>
              <a:gd name="connsiteY894" fmla="*/ 739966 h 1980152"/>
              <a:gd name="connsiteX895" fmla="*/ 1001041 w 2256938"/>
              <a:gd name="connsiteY895" fmla="*/ 734169 h 1980152"/>
              <a:gd name="connsiteX896" fmla="*/ 999794 w 2256938"/>
              <a:gd name="connsiteY896" fmla="*/ 723749 h 1980152"/>
              <a:gd name="connsiteX897" fmla="*/ 973568 w 2256938"/>
              <a:gd name="connsiteY897" fmla="*/ 673842 h 1980152"/>
              <a:gd name="connsiteX898" fmla="*/ 929747 w 2256938"/>
              <a:gd name="connsiteY898" fmla="*/ 694111 h 1980152"/>
              <a:gd name="connsiteX899" fmla="*/ 935254 w 2256938"/>
              <a:gd name="connsiteY899" fmla="*/ 738655 h 1980152"/>
              <a:gd name="connsiteX900" fmla="*/ 925152 w 2256938"/>
              <a:gd name="connsiteY900" fmla="*/ 745633 h 1980152"/>
              <a:gd name="connsiteX901" fmla="*/ 922768 w 2256938"/>
              <a:gd name="connsiteY901" fmla="*/ 750431 h 1980152"/>
              <a:gd name="connsiteX902" fmla="*/ 922434 w 2256938"/>
              <a:gd name="connsiteY902" fmla="*/ 862684 h 1980152"/>
              <a:gd name="connsiteX903" fmla="*/ 897476 w 2256938"/>
              <a:gd name="connsiteY903" fmla="*/ 723211 h 1980152"/>
              <a:gd name="connsiteX904" fmla="*/ 904499 w 2256938"/>
              <a:gd name="connsiteY904" fmla="*/ 694903 h 1980152"/>
              <a:gd name="connsiteX905" fmla="*/ 916688 w 2256938"/>
              <a:gd name="connsiteY905" fmla="*/ 563937 h 1980152"/>
              <a:gd name="connsiteX906" fmla="*/ 911289 w 2256938"/>
              <a:gd name="connsiteY906" fmla="*/ 541673 h 1980152"/>
              <a:gd name="connsiteX907" fmla="*/ 993794 w 2256938"/>
              <a:gd name="connsiteY907" fmla="*/ 557298 h 1980152"/>
              <a:gd name="connsiteX908" fmla="*/ 1042978 w 2256938"/>
              <a:gd name="connsiteY908" fmla="*/ 628932 h 1980152"/>
              <a:gd name="connsiteX909" fmla="*/ 1048486 w 2256938"/>
              <a:gd name="connsiteY909" fmla="*/ 633914 h 1980152"/>
              <a:gd name="connsiteX910" fmla="*/ 1049051 w 2256938"/>
              <a:gd name="connsiteY910" fmla="*/ 633871 h 1980152"/>
              <a:gd name="connsiteX911" fmla="*/ 1054008 w 2256938"/>
              <a:gd name="connsiteY911" fmla="*/ 627841 h 1980152"/>
              <a:gd name="connsiteX912" fmla="*/ 1032905 w 2256938"/>
              <a:gd name="connsiteY912" fmla="*/ 576576 h 1980152"/>
              <a:gd name="connsiteX913" fmla="*/ 1120730 w 2256938"/>
              <a:gd name="connsiteY913" fmla="*/ 603794 h 1980152"/>
              <a:gd name="connsiteX914" fmla="*/ 1116961 w 2256938"/>
              <a:gd name="connsiteY914" fmla="*/ 626440 h 1980152"/>
              <a:gd name="connsiteX915" fmla="*/ 1122201 w 2256938"/>
              <a:gd name="connsiteY915" fmla="*/ 632215 h 1980152"/>
              <a:gd name="connsiteX916" fmla="*/ 1122469 w 2256938"/>
              <a:gd name="connsiteY916" fmla="*/ 632258 h 1980152"/>
              <a:gd name="connsiteX917" fmla="*/ 1127976 w 2256938"/>
              <a:gd name="connsiteY917" fmla="*/ 626964 h 1980152"/>
              <a:gd name="connsiteX918" fmla="*/ 1131984 w 2256938"/>
              <a:gd name="connsiteY918" fmla="*/ 604658 h 1980152"/>
              <a:gd name="connsiteX919" fmla="*/ 1131984 w 2256938"/>
              <a:gd name="connsiteY919" fmla="*/ 604544 h 1980152"/>
              <a:gd name="connsiteX920" fmla="*/ 1139752 w 2256938"/>
              <a:gd name="connsiteY920" fmla="*/ 585946 h 1980152"/>
              <a:gd name="connsiteX921" fmla="*/ 1140136 w 2256938"/>
              <a:gd name="connsiteY921" fmla="*/ 585267 h 1980152"/>
              <a:gd name="connsiteX922" fmla="*/ 1157116 w 2256938"/>
              <a:gd name="connsiteY922" fmla="*/ 564913 h 1980152"/>
              <a:gd name="connsiteX923" fmla="*/ 1229852 w 2256938"/>
              <a:gd name="connsiteY923" fmla="*/ 550193 h 1980152"/>
              <a:gd name="connsiteX924" fmla="*/ 1236157 w 2256938"/>
              <a:gd name="connsiteY924" fmla="*/ 545551 h 1980152"/>
              <a:gd name="connsiteX925" fmla="*/ 1231512 w 2256938"/>
              <a:gd name="connsiteY925" fmla="*/ 539252 h 1980152"/>
              <a:gd name="connsiteX926" fmla="*/ 1217199 w 2256938"/>
              <a:gd name="connsiteY926" fmla="*/ 537738 h 1980152"/>
              <a:gd name="connsiteX927" fmla="*/ 1283530 w 2256938"/>
              <a:gd name="connsiteY927" fmla="*/ 495813 h 1980152"/>
              <a:gd name="connsiteX928" fmla="*/ 1283145 w 2256938"/>
              <a:gd name="connsiteY928" fmla="*/ 510562 h 1980152"/>
              <a:gd name="connsiteX929" fmla="*/ 1288653 w 2256938"/>
              <a:gd name="connsiteY929" fmla="*/ 515771 h 1980152"/>
              <a:gd name="connsiteX930" fmla="*/ 1289030 w 2256938"/>
              <a:gd name="connsiteY930" fmla="*/ 515771 h 1980152"/>
              <a:gd name="connsiteX931" fmla="*/ 1294197 w 2256938"/>
              <a:gd name="connsiteY931" fmla="*/ 509882 h 1980152"/>
              <a:gd name="connsiteX932" fmla="*/ 1313872 w 2256938"/>
              <a:gd name="connsiteY932" fmla="*/ 447874 h 1980152"/>
              <a:gd name="connsiteX933" fmla="*/ 1314510 w 2256938"/>
              <a:gd name="connsiteY933" fmla="*/ 447124 h 1980152"/>
              <a:gd name="connsiteX934" fmla="*/ 1379507 w 2256938"/>
              <a:gd name="connsiteY934" fmla="*/ 415108 h 1980152"/>
              <a:gd name="connsiteX935" fmla="*/ 780846 w 2256938"/>
              <a:gd name="connsiteY935" fmla="*/ 423713 h 1980152"/>
              <a:gd name="connsiteX936" fmla="*/ 813725 w 2256938"/>
              <a:gd name="connsiteY936" fmla="*/ 441264 h 1980152"/>
              <a:gd name="connsiteX937" fmla="*/ 778918 w 2256938"/>
              <a:gd name="connsiteY937" fmla="*/ 480399 h 1980152"/>
              <a:gd name="connsiteX938" fmla="*/ 758316 w 2256938"/>
              <a:gd name="connsiteY938" fmla="*/ 470095 h 1980152"/>
              <a:gd name="connsiteX939" fmla="*/ 757787 w 2256938"/>
              <a:gd name="connsiteY939" fmla="*/ 469416 h 1980152"/>
              <a:gd name="connsiteX940" fmla="*/ 748503 w 2256938"/>
              <a:gd name="connsiteY940" fmla="*/ 453833 h 1980152"/>
              <a:gd name="connsiteX941" fmla="*/ 743706 w 2256938"/>
              <a:gd name="connsiteY941" fmla="*/ 439905 h 1980152"/>
              <a:gd name="connsiteX942" fmla="*/ 780846 w 2256938"/>
              <a:gd name="connsiteY942" fmla="*/ 423713 h 1980152"/>
              <a:gd name="connsiteX943" fmla="*/ 1406139 w 2256938"/>
              <a:gd name="connsiteY943" fmla="*/ 428101 h 1980152"/>
              <a:gd name="connsiteX944" fmla="*/ 1431321 w 2256938"/>
              <a:gd name="connsiteY944" fmla="*/ 463769 h 1980152"/>
              <a:gd name="connsiteX945" fmla="*/ 1401160 w 2256938"/>
              <a:gd name="connsiteY945" fmla="*/ 456069 h 1980152"/>
              <a:gd name="connsiteX946" fmla="*/ 1396174 w 2256938"/>
              <a:gd name="connsiteY946" fmla="*/ 457499 h 1980152"/>
              <a:gd name="connsiteX947" fmla="*/ 1394587 w 2256938"/>
              <a:gd name="connsiteY947" fmla="*/ 462438 h 1980152"/>
              <a:gd name="connsiteX948" fmla="*/ 1404711 w 2256938"/>
              <a:gd name="connsiteY948" fmla="*/ 510533 h 1980152"/>
              <a:gd name="connsiteX949" fmla="*/ 1381159 w 2256938"/>
              <a:gd name="connsiteY949" fmla="*/ 526386 h 1980152"/>
              <a:gd name="connsiteX950" fmla="*/ 1377043 w 2256938"/>
              <a:gd name="connsiteY950" fmla="*/ 533067 h 1980152"/>
              <a:gd name="connsiteX951" fmla="*/ 1382449 w 2256938"/>
              <a:gd name="connsiteY951" fmla="*/ 537284 h 1980152"/>
              <a:gd name="connsiteX952" fmla="*/ 1383717 w 2256938"/>
              <a:gd name="connsiteY952" fmla="*/ 537143 h 1980152"/>
              <a:gd name="connsiteX953" fmla="*/ 1399319 w 2256938"/>
              <a:gd name="connsiteY953" fmla="*/ 530915 h 1980152"/>
              <a:gd name="connsiteX954" fmla="*/ 1444982 w 2256938"/>
              <a:gd name="connsiteY954" fmla="*/ 563597 h 1980152"/>
              <a:gd name="connsiteX955" fmla="*/ 1410146 w 2256938"/>
              <a:gd name="connsiteY955" fmla="*/ 613688 h 1980152"/>
              <a:gd name="connsiteX956" fmla="*/ 1377195 w 2256938"/>
              <a:gd name="connsiteY956" fmla="*/ 618924 h 1980152"/>
              <a:gd name="connsiteX957" fmla="*/ 1344359 w 2256938"/>
              <a:gd name="connsiteY957" fmla="*/ 549938 h 1980152"/>
              <a:gd name="connsiteX958" fmla="*/ 1406139 w 2256938"/>
              <a:gd name="connsiteY958" fmla="*/ 428101 h 1980152"/>
              <a:gd name="connsiteX959" fmla="*/ 973336 w 2256938"/>
              <a:gd name="connsiteY959" fmla="*/ 428200 h 1980152"/>
              <a:gd name="connsiteX960" fmla="*/ 977191 w 2256938"/>
              <a:gd name="connsiteY960" fmla="*/ 454172 h 1980152"/>
              <a:gd name="connsiteX961" fmla="*/ 956060 w 2256938"/>
              <a:gd name="connsiteY961" fmla="*/ 451384 h 1980152"/>
              <a:gd name="connsiteX962" fmla="*/ 926210 w 2256938"/>
              <a:gd name="connsiteY962" fmla="*/ 455913 h 1980152"/>
              <a:gd name="connsiteX963" fmla="*/ 918239 w 2256938"/>
              <a:gd name="connsiteY963" fmla="*/ 455460 h 1980152"/>
              <a:gd name="connsiteX964" fmla="*/ 918123 w 2256938"/>
              <a:gd name="connsiteY964" fmla="*/ 453309 h 1980152"/>
              <a:gd name="connsiteX965" fmla="*/ 927594 w 2256938"/>
              <a:gd name="connsiteY965" fmla="*/ 446090 h 1980152"/>
              <a:gd name="connsiteX966" fmla="*/ 973343 w 2256938"/>
              <a:gd name="connsiteY966" fmla="*/ 428200 h 1980152"/>
              <a:gd name="connsiteX967" fmla="*/ 552911 w 2256938"/>
              <a:gd name="connsiteY967" fmla="*/ 437301 h 1980152"/>
              <a:gd name="connsiteX968" fmla="*/ 551368 w 2256938"/>
              <a:gd name="connsiteY968" fmla="*/ 438476 h 1980152"/>
              <a:gd name="connsiteX969" fmla="*/ 548650 w 2256938"/>
              <a:gd name="connsiteY969" fmla="*/ 448284 h 1980152"/>
              <a:gd name="connsiteX970" fmla="*/ 548792 w 2256938"/>
              <a:gd name="connsiteY970" fmla="*/ 449529 h 1980152"/>
              <a:gd name="connsiteX971" fmla="*/ 549782 w 2256938"/>
              <a:gd name="connsiteY971" fmla="*/ 450280 h 1980152"/>
              <a:gd name="connsiteX972" fmla="*/ 621713 w 2256938"/>
              <a:gd name="connsiteY972" fmla="*/ 470209 h 1980152"/>
              <a:gd name="connsiteX973" fmla="*/ 622166 w 2256938"/>
              <a:gd name="connsiteY973" fmla="*/ 470294 h 1980152"/>
              <a:gd name="connsiteX974" fmla="*/ 622959 w 2256938"/>
              <a:gd name="connsiteY974" fmla="*/ 470067 h 1980152"/>
              <a:gd name="connsiteX975" fmla="*/ 623723 w 2256938"/>
              <a:gd name="connsiteY975" fmla="*/ 469076 h 1980152"/>
              <a:gd name="connsiteX976" fmla="*/ 626441 w 2256938"/>
              <a:gd name="connsiteY976" fmla="*/ 459310 h 1980152"/>
              <a:gd name="connsiteX977" fmla="*/ 625308 w 2256938"/>
              <a:gd name="connsiteY977" fmla="*/ 457300 h 1980152"/>
              <a:gd name="connsiteX978" fmla="*/ 553364 w 2256938"/>
              <a:gd name="connsiteY978" fmla="*/ 437343 h 1980152"/>
              <a:gd name="connsiteX979" fmla="*/ 552911 w 2256938"/>
              <a:gd name="connsiteY979" fmla="*/ 437300 h 1980152"/>
              <a:gd name="connsiteX980" fmla="*/ 1705295 w 2256938"/>
              <a:gd name="connsiteY980" fmla="*/ 441491 h 1980152"/>
              <a:gd name="connsiteX981" fmla="*/ 1705114 w 2256938"/>
              <a:gd name="connsiteY981" fmla="*/ 441533 h 1980152"/>
              <a:gd name="connsiteX982" fmla="*/ 1632421 w 2256938"/>
              <a:gd name="connsiteY982" fmla="*/ 458745 h 1980152"/>
              <a:gd name="connsiteX983" fmla="*/ 1631443 w 2256938"/>
              <a:gd name="connsiteY983" fmla="*/ 459452 h 1980152"/>
              <a:gd name="connsiteX984" fmla="*/ 1631218 w 2256938"/>
              <a:gd name="connsiteY984" fmla="*/ 460669 h 1980152"/>
              <a:gd name="connsiteX985" fmla="*/ 1633595 w 2256938"/>
              <a:gd name="connsiteY985" fmla="*/ 470591 h 1980152"/>
              <a:gd name="connsiteX986" fmla="*/ 1635182 w 2256938"/>
              <a:gd name="connsiteY986" fmla="*/ 471837 h 1980152"/>
              <a:gd name="connsiteX987" fmla="*/ 1635523 w 2256938"/>
              <a:gd name="connsiteY987" fmla="*/ 471794 h 1980152"/>
              <a:gd name="connsiteX988" fmla="*/ 1663445 w 2256938"/>
              <a:gd name="connsiteY988" fmla="*/ 465199 h 1980152"/>
              <a:gd name="connsiteX989" fmla="*/ 1664887 w 2256938"/>
              <a:gd name="connsiteY989" fmla="*/ 471270 h 1980152"/>
              <a:gd name="connsiteX990" fmla="*/ 1673337 w 2256938"/>
              <a:gd name="connsiteY990" fmla="*/ 488029 h 1980152"/>
              <a:gd name="connsiteX991" fmla="*/ 1688671 w 2256938"/>
              <a:gd name="connsiteY991" fmla="*/ 494370 h 1980152"/>
              <a:gd name="connsiteX992" fmla="*/ 1695309 w 2256938"/>
              <a:gd name="connsiteY992" fmla="*/ 493534 h 1980152"/>
              <a:gd name="connsiteX993" fmla="*/ 1711614 w 2256938"/>
              <a:gd name="connsiteY993" fmla="*/ 461985 h 1980152"/>
              <a:gd name="connsiteX994" fmla="*/ 1707042 w 2256938"/>
              <a:gd name="connsiteY994" fmla="*/ 442736 h 1980152"/>
              <a:gd name="connsiteX995" fmla="*/ 1706331 w 2256938"/>
              <a:gd name="connsiteY995" fmla="*/ 441717 h 1980152"/>
              <a:gd name="connsiteX996" fmla="*/ 1705498 w 2256938"/>
              <a:gd name="connsiteY996" fmla="*/ 441491 h 1980152"/>
              <a:gd name="connsiteX997" fmla="*/ 1705295 w 2256938"/>
              <a:gd name="connsiteY997" fmla="*/ 441491 h 1980152"/>
              <a:gd name="connsiteX998" fmla="*/ 1510015 w 2256938"/>
              <a:gd name="connsiteY998" fmla="*/ 443500 h 1980152"/>
              <a:gd name="connsiteX999" fmla="*/ 1515834 w 2256938"/>
              <a:gd name="connsiteY999" fmla="*/ 472219 h 1980152"/>
              <a:gd name="connsiteX1000" fmla="*/ 1487637 w 2256938"/>
              <a:gd name="connsiteY1000" fmla="*/ 490747 h 1980152"/>
              <a:gd name="connsiteX1001" fmla="*/ 1485484 w 2256938"/>
              <a:gd name="connsiteY1001" fmla="*/ 497511 h 1980152"/>
              <a:gd name="connsiteX1002" fmla="*/ 1505826 w 2256938"/>
              <a:gd name="connsiteY1002" fmla="*/ 544050 h 1980152"/>
              <a:gd name="connsiteX1003" fmla="*/ 1510739 w 2256938"/>
              <a:gd name="connsiteY1003" fmla="*/ 553788 h 1980152"/>
              <a:gd name="connsiteX1004" fmla="*/ 1510696 w 2256938"/>
              <a:gd name="connsiteY1004" fmla="*/ 553788 h 1980152"/>
              <a:gd name="connsiteX1005" fmla="*/ 1510283 w 2256938"/>
              <a:gd name="connsiteY1005" fmla="*/ 553929 h 1980152"/>
              <a:gd name="connsiteX1006" fmla="*/ 1509863 w 2256938"/>
              <a:gd name="connsiteY1006" fmla="*/ 554156 h 1980152"/>
              <a:gd name="connsiteX1007" fmla="*/ 1509333 w 2256938"/>
              <a:gd name="connsiteY1007" fmla="*/ 554495 h 1980152"/>
              <a:gd name="connsiteX1008" fmla="*/ 1509225 w 2256938"/>
              <a:gd name="connsiteY1008" fmla="*/ 554538 h 1980152"/>
              <a:gd name="connsiteX1009" fmla="*/ 1480049 w 2256938"/>
              <a:gd name="connsiteY1009" fmla="*/ 575868 h 1980152"/>
              <a:gd name="connsiteX1010" fmla="*/ 1455214 w 2256938"/>
              <a:gd name="connsiteY1010" fmla="*/ 567942 h 1980152"/>
              <a:gd name="connsiteX1011" fmla="*/ 1457475 w 2256938"/>
              <a:gd name="connsiteY1011" fmla="*/ 560950 h 1980152"/>
              <a:gd name="connsiteX1012" fmla="*/ 1460801 w 2256938"/>
              <a:gd name="connsiteY1012" fmla="*/ 548763 h 1980152"/>
              <a:gd name="connsiteX1013" fmla="*/ 1465744 w 2256938"/>
              <a:gd name="connsiteY1013" fmla="*/ 509019 h 1980152"/>
              <a:gd name="connsiteX1014" fmla="*/ 1462077 w 2256938"/>
              <a:gd name="connsiteY1014" fmla="*/ 503923 h 1980152"/>
              <a:gd name="connsiteX1015" fmla="*/ 1420183 w 2256938"/>
              <a:gd name="connsiteY1015" fmla="*/ 488864 h 1980152"/>
              <a:gd name="connsiteX1016" fmla="*/ 1415878 w 2256938"/>
              <a:gd name="connsiteY1016" fmla="*/ 489091 h 1980152"/>
              <a:gd name="connsiteX1017" fmla="*/ 1413045 w 2256938"/>
              <a:gd name="connsiteY1017" fmla="*/ 492374 h 1980152"/>
              <a:gd name="connsiteX1018" fmla="*/ 1412480 w 2256938"/>
              <a:gd name="connsiteY1018" fmla="*/ 494030 h 1980152"/>
              <a:gd name="connsiteX1019" fmla="*/ 1407131 w 2256938"/>
              <a:gd name="connsiteY1019" fmla="*/ 468751 h 1980152"/>
              <a:gd name="connsiteX1020" fmla="*/ 1460012 w 2256938"/>
              <a:gd name="connsiteY1020" fmla="*/ 484179 h 1980152"/>
              <a:gd name="connsiteX1021" fmla="*/ 1465403 w 2256938"/>
              <a:gd name="connsiteY1021" fmla="*/ 483089 h 1980152"/>
              <a:gd name="connsiteX1022" fmla="*/ 1477361 w 2256938"/>
              <a:gd name="connsiteY1022" fmla="*/ 472488 h 1980152"/>
              <a:gd name="connsiteX1023" fmla="*/ 1477404 w 2256938"/>
              <a:gd name="connsiteY1023" fmla="*/ 472445 h 1980152"/>
              <a:gd name="connsiteX1024" fmla="*/ 1051515 w 2256938"/>
              <a:gd name="connsiteY1024" fmla="*/ 445227 h 1980152"/>
              <a:gd name="connsiteX1025" fmla="*/ 1056341 w 2256938"/>
              <a:gd name="connsiteY1025" fmla="*/ 461008 h 1980152"/>
              <a:gd name="connsiteX1026" fmla="*/ 1047507 w 2256938"/>
              <a:gd name="connsiteY1026" fmla="*/ 455956 h 1980152"/>
              <a:gd name="connsiteX1027" fmla="*/ 1051515 w 2256938"/>
              <a:gd name="connsiteY1027" fmla="*/ 445227 h 1980152"/>
              <a:gd name="connsiteX1028" fmla="*/ 1697867 w 2256938"/>
              <a:gd name="connsiteY1028" fmla="*/ 457003 h 1980152"/>
              <a:gd name="connsiteX1029" fmla="*/ 1699606 w 2256938"/>
              <a:gd name="connsiteY1029" fmla="*/ 464293 h 1980152"/>
              <a:gd name="connsiteX1030" fmla="*/ 1699229 w 2256938"/>
              <a:gd name="connsiteY1030" fmla="*/ 475233 h 1980152"/>
              <a:gd name="connsiteX1031" fmla="*/ 1691867 w 2256938"/>
              <a:gd name="connsiteY1031" fmla="*/ 480484 h 1980152"/>
              <a:gd name="connsiteX1032" fmla="*/ 1688287 w 2256938"/>
              <a:gd name="connsiteY1032" fmla="*/ 480937 h 1980152"/>
              <a:gd name="connsiteX1033" fmla="*/ 1676916 w 2256938"/>
              <a:gd name="connsiteY1033" fmla="*/ 469006 h 1980152"/>
              <a:gd name="connsiteX1034" fmla="*/ 1675337 w 2256938"/>
              <a:gd name="connsiteY1034" fmla="*/ 462367 h 1980152"/>
              <a:gd name="connsiteX1035" fmla="*/ 960321 w 2256938"/>
              <a:gd name="connsiteY1035" fmla="*/ 462282 h 1980152"/>
              <a:gd name="connsiteX1036" fmla="*/ 972974 w 2256938"/>
              <a:gd name="connsiteY1036" fmla="*/ 464590 h 1980152"/>
              <a:gd name="connsiteX1037" fmla="*/ 972322 w 2256938"/>
              <a:gd name="connsiteY1037" fmla="*/ 467307 h 1980152"/>
              <a:gd name="connsiteX1038" fmla="*/ 958705 w 2256938"/>
              <a:gd name="connsiteY1038" fmla="*/ 479381 h 1980152"/>
              <a:gd name="connsiteX1039" fmla="*/ 944124 w 2256938"/>
              <a:gd name="connsiteY1039" fmla="*/ 492629 h 1980152"/>
              <a:gd name="connsiteX1040" fmla="*/ 947182 w 2256938"/>
              <a:gd name="connsiteY1040" fmla="*/ 474554 h 1980152"/>
              <a:gd name="connsiteX1041" fmla="*/ 955110 w 2256938"/>
              <a:gd name="connsiteY1041" fmla="*/ 467873 h 1980152"/>
              <a:gd name="connsiteX1042" fmla="*/ 960321 w 2256938"/>
              <a:gd name="connsiteY1042" fmla="*/ 462282 h 1980152"/>
              <a:gd name="connsiteX1043" fmla="*/ 815877 w 2256938"/>
              <a:gd name="connsiteY1043" fmla="*/ 464207 h 1980152"/>
              <a:gd name="connsiteX1044" fmla="*/ 815805 w 2256938"/>
              <a:gd name="connsiteY1044" fmla="*/ 469345 h 1980152"/>
              <a:gd name="connsiteX1045" fmla="*/ 814739 w 2256938"/>
              <a:gd name="connsiteY1045" fmla="*/ 524263 h 1980152"/>
              <a:gd name="connsiteX1046" fmla="*/ 747438 w 2256938"/>
              <a:gd name="connsiteY1046" fmla="*/ 550193 h 1980152"/>
              <a:gd name="connsiteX1047" fmla="*/ 747213 w 2256938"/>
              <a:gd name="connsiteY1047" fmla="*/ 550377 h 1980152"/>
              <a:gd name="connsiteX1048" fmla="*/ 746764 w 2256938"/>
              <a:gd name="connsiteY1048" fmla="*/ 550716 h 1980152"/>
              <a:gd name="connsiteX1049" fmla="*/ 746503 w 2256938"/>
              <a:gd name="connsiteY1049" fmla="*/ 551028 h 1980152"/>
              <a:gd name="connsiteX1050" fmla="*/ 678865 w 2256938"/>
              <a:gd name="connsiteY1050" fmla="*/ 617495 h 1980152"/>
              <a:gd name="connsiteX1051" fmla="*/ 680111 w 2256938"/>
              <a:gd name="connsiteY1051" fmla="*/ 625039 h 1980152"/>
              <a:gd name="connsiteX1052" fmla="*/ 683238 w 2256938"/>
              <a:gd name="connsiteY1052" fmla="*/ 626058 h 1980152"/>
              <a:gd name="connsiteX1053" fmla="*/ 687655 w 2256938"/>
              <a:gd name="connsiteY1053" fmla="*/ 623836 h 1980152"/>
              <a:gd name="connsiteX1054" fmla="*/ 747895 w 2256938"/>
              <a:gd name="connsiteY1054" fmla="*/ 563144 h 1980152"/>
              <a:gd name="connsiteX1055" fmla="*/ 779034 w 2256938"/>
              <a:gd name="connsiteY1055" fmla="*/ 764388 h 1980152"/>
              <a:gd name="connsiteX1056" fmla="*/ 777266 w 2256938"/>
              <a:gd name="connsiteY1056" fmla="*/ 793709 h 1980152"/>
              <a:gd name="connsiteX1057" fmla="*/ 807116 w 2256938"/>
              <a:gd name="connsiteY1057" fmla="*/ 929109 h 1980152"/>
              <a:gd name="connsiteX1058" fmla="*/ 806630 w 2256938"/>
              <a:gd name="connsiteY1058" fmla="*/ 956400 h 1980152"/>
              <a:gd name="connsiteX1059" fmla="*/ 712084 w 2256938"/>
              <a:gd name="connsiteY1059" fmla="*/ 841835 h 1980152"/>
              <a:gd name="connsiteX1060" fmla="*/ 719741 w 2256938"/>
              <a:gd name="connsiteY1060" fmla="*/ 761410 h 1980152"/>
              <a:gd name="connsiteX1061" fmla="*/ 719699 w 2256938"/>
              <a:gd name="connsiteY1061" fmla="*/ 761301 h 1980152"/>
              <a:gd name="connsiteX1062" fmla="*/ 719586 w 2256938"/>
              <a:gd name="connsiteY1062" fmla="*/ 760533 h 1980152"/>
              <a:gd name="connsiteX1063" fmla="*/ 719557 w 2256938"/>
              <a:gd name="connsiteY1063" fmla="*/ 760236 h 1980152"/>
              <a:gd name="connsiteX1064" fmla="*/ 708349 w 2256938"/>
              <a:gd name="connsiteY1064" fmla="*/ 689241 h 1980152"/>
              <a:gd name="connsiteX1065" fmla="*/ 706566 w 2256938"/>
              <a:gd name="connsiteY1065" fmla="*/ 681811 h 1980152"/>
              <a:gd name="connsiteX1066" fmla="*/ 700225 w 2256938"/>
              <a:gd name="connsiteY1066" fmla="*/ 677578 h 1980152"/>
              <a:gd name="connsiteX1067" fmla="*/ 695965 w 2256938"/>
              <a:gd name="connsiteY1067" fmla="*/ 683919 h 1980152"/>
              <a:gd name="connsiteX1068" fmla="*/ 697847 w 2256938"/>
              <a:gd name="connsiteY1068" fmla="*/ 691846 h 1980152"/>
              <a:gd name="connsiteX1069" fmla="*/ 708152 w 2256938"/>
              <a:gd name="connsiteY1069" fmla="*/ 751474 h 1980152"/>
              <a:gd name="connsiteX1070" fmla="*/ 660183 w 2256938"/>
              <a:gd name="connsiteY1070" fmla="*/ 657692 h 1980152"/>
              <a:gd name="connsiteX1071" fmla="*/ 669738 w 2256938"/>
              <a:gd name="connsiteY1071" fmla="*/ 552118 h 1980152"/>
              <a:gd name="connsiteX1072" fmla="*/ 752127 w 2256938"/>
              <a:gd name="connsiteY1072" fmla="*/ 479578 h 1980152"/>
              <a:gd name="connsiteX1073" fmla="*/ 777418 w 2256938"/>
              <a:gd name="connsiteY1073" fmla="*/ 491539 h 1980152"/>
              <a:gd name="connsiteX1074" fmla="*/ 779824 w 2256938"/>
              <a:gd name="connsiteY1074" fmla="*/ 491426 h 1980152"/>
              <a:gd name="connsiteX1075" fmla="*/ 815877 w 2256938"/>
              <a:gd name="connsiteY1075" fmla="*/ 464207 h 1980152"/>
              <a:gd name="connsiteX1076" fmla="*/ 826747 w 2256938"/>
              <a:gd name="connsiteY1076" fmla="*/ 476323 h 1980152"/>
              <a:gd name="connsiteX1077" fmla="*/ 905781 w 2256938"/>
              <a:gd name="connsiteY1077" fmla="*/ 565819 h 1980152"/>
              <a:gd name="connsiteX1078" fmla="*/ 893853 w 2256938"/>
              <a:gd name="connsiteY1078" fmla="*/ 691916 h 1980152"/>
              <a:gd name="connsiteX1079" fmla="*/ 886534 w 2256938"/>
              <a:gd name="connsiteY1079" fmla="*/ 721399 h 1980152"/>
              <a:gd name="connsiteX1080" fmla="*/ 923746 w 2256938"/>
              <a:gd name="connsiteY1080" fmla="*/ 881809 h 1980152"/>
              <a:gd name="connsiteX1081" fmla="*/ 923790 w 2256938"/>
              <a:gd name="connsiteY1081" fmla="*/ 881852 h 1980152"/>
              <a:gd name="connsiteX1082" fmla="*/ 923833 w 2256938"/>
              <a:gd name="connsiteY1082" fmla="*/ 881924 h 1980152"/>
              <a:gd name="connsiteX1083" fmla="*/ 947907 w 2256938"/>
              <a:gd name="connsiteY1083" fmla="*/ 901100 h 1980152"/>
              <a:gd name="connsiteX1084" fmla="*/ 1023093 w 2256938"/>
              <a:gd name="connsiteY1084" fmla="*/ 940544 h 1980152"/>
              <a:gd name="connsiteX1085" fmla="*/ 1023318 w 2256938"/>
              <a:gd name="connsiteY1085" fmla="*/ 940588 h 1980152"/>
              <a:gd name="connsiteX1086" fmla="*/ 1023477 w 2256938"/>
              <a:gd name="connsiteY1086" fmla="*/ 940660 h 1980152"/>
              <a:gd name="connsiteX1087" fmla="*/ 1023586 w 2256938"/>
              <a:gd name="connsiteY1087" fmla="*/ 940704 h 1980152"/>
              <a:gd name="connsiteX1088" fmla="*/ 1023615 w 2256938"/>
              <a:gd name="connsiteY1088" fmla="*/ 940733 h 1980152"/>
              <a:gd name="connsiteX1089" fmla="*/ 1134216 w 2256938"/>
              <a:gd name="connsiteY1089" fmla="*/ 958284 h 1980152"/>
              <a:gd name="connsiteX1090" fmla="*/ 1164254 w 2256938"/>
              <a:gd name="connsiteY1090" fmla="*/ 959871 h 1980152"/>
              <a:gd name="connsiteX1091" fmla="*/ 1164450 w 2256938"/>
              <a:gd name="connsiteY1091" fmla="*/ 959871 h 1980152"/>
              <a:gd name="connsiteX1092" fmla="*/ 1164479 w 2256938"/>
              <a:gd name="connsiteY1092" fmla="*/ 959871 h 1980152"/>
              <a:gd name="connsiteX1093" fmla="*/ 1197198 w 2256938"/>
              <a:gd name="connsiteY1093" fmla="*/ 960480 h 1980152"/>
              <a:gd name="connsiteX1094" fmla="*/ 1267789 w 2256938"/>
              <a:gd name="connsiteY1094" fmla="*/ 956132 h 1980152"/>
              <a:gd name="connsiteX1095" fmla="*/ 1267789 w 2256938"/>
              <a:gd name="connsiteY1095" fmla="*/ 956103 h 1980152"/>
              <a:gd name="connsiteX1096" fmla="*/ 1277935 w 2256938"/>
              <a:gd name="connsiteY1096" fmla="*/ 953958 h 1980152"/>
              <a:gd name="connsiteX1097" fmla="*/ 1373955 w 2256938"/>
              <a:gd name="connsiteY1097" fmla="*/ 902803 h 1980152"/>
              <a:gd name="connsiteX1098" fmla="*/ 1375129 w 2256938"/>
              <a:gd name="connsiteY1098" fmla="*/ 901940 h 1980152"/>
              <a:gd name="connsiteX1099" fmla="*/ 1496970 w 2256938"/>
              <a:gd name="connsiteY1099" fmla="*/ 731908 h 1980152"/>
              <a:gd name="connsiteX1100" fmla="*/ 1498369 w 2256938"/>
              <a:gd name="connsiteY1100" fmla="*/ 727973 h 1980152"/>
              <a:gd name="connsiteX1101" fmla="*/ 1495086 w 2256938"/>
              <a:gd name="connsiteY1101" fmla="*/ 720882 h 1980152"/>
              <a:gd name="connsiteX1102" fmla="*/ 1487977 w 2256938"/>
              <a:gd name="connsiteY1102" fmla="*/ 724165 h 1980152"/>
              <a:gd name="connsiteX1103" fmla="*/ 1486549 w 2256938"/>
              <a:gd name="connsiteY1103" fmla="*/ 728132 h 1980152"/>
              <a:gd name="connsiteX1104" fmla="*/ 1376492 w 2256938"/>
              <a:gd name="connsiteY1104" fmla="*/ 886838 h 1980152"/>
              <a:gd name="connsiteX1105" fmla="*/ 1375021 w 2256938"/>
              <a:gd name="connsiteY1105" fmla="*/ 808224 h 1980152"/>
              <a:gd name="connsiteX1106" fmla="*/ 1468280 w 2256938"/>
              <a:gd name="connsiteY1106" fmla="*/ 664337 h 1980152"/>
              <a:gd name="connsiteX1107" fmla="*/ 1463563 w 2256938"/>
              <a:gd name="connsiteY1107" fmla="*/ 658109 h 1980152"/>
              <a:gd name="connsiteX1108" fmla="*/ 1457294 w 2256938"/>
              <a:gd name="connsiteY1108" fmla="*/ 662865 h 1980152"/>
              <a:gd name="connsiteX1109" fmla="*/ 1374789 w 2256938"/>
              <a:gd name="connsiteY1109" fmla="*/ 795347 h 1980152"/>
              <a:gd name="connsiteX1110" fmla="*/ 1373506 w 2256938"/>
              <a:gd name="connsiteY1110" fmla="*/ 724165 h 1980152"/>
              <a:gd name="connsiteX1111" fmla="*/ 1470244 w 2256938"/>
              <a:gd name="connsiteY1111" fmla="*/ 590283 h 1980152"/>
              <a:gd name="connsiteX1112" fmla="*/ 1471715 w 2256938"/>
              <a:gd name="connsiteY1112" fmla="*/ 584820 h 1980152"/>
              <a:gd name="connsiteX1113" fmla="*/ 1479375 w 2256938"/>
              <a:gd name="connsiteY1113" fmla="*/ 587268 h 1980152"/>
              <a:gd name="connsiteX1114" fmla="*/ 1481071 w 2256938"/>
              <a:gd name="connsiteY1114" fmla="*/ 587537 h 1980152"/>
              <a:gd name="connsiteX1115" fmla="*/ 1484332 w 2256938"/>
              <a:gd name="connsiteY1115" fmla="*/ 586434 h 1980152"/>
              <a:gd name="connsiteX1116" fmla="*/ 1506819 w 2256938"/>
              <a:gd name="connsiteY1116" fmla="*/ 570015 h 1980152"/>
              <a:gd name="connsiteX1117" fmla="*/ 1590498 w 2256938"/>
              <a:gd name="connsiteY1117" fmla="*/ 722425 h 1980152"/>
              <a:gd name="connsiteX1118" fmla="*/ 1528856 w 2256938"/>
              <a:gd name="connsiteY1118" fmla="*/ 859662 h 1980152"/>
              <a:gd name="connsiteX1119" fmla="*/ 1531618 w 2256938"/>
              <a:gd name="connsiteY1119" fmla="*/ 750054 h 1980152"/>
              <a:gd name="connsiteX1120" fmla="*/ 1534219 w 2256938"/>
              <a:gd name="connsiteY1120" fmla="*/ 729531 h 1980152"/>
              <a:gd name="connsiteX1121" fmla="*/ 1529284 w 2256938"/>
              <a:gd name="connsiteY1121" fmla="*/ 723444 h 1980152"/>
              <a:gd name="connsiteX1122" fmla="*/ 1523197 w 2256938"/>
              <a:gd name="connsiteY1122" fmla="*/ 728400 h 1980152"/>
              <a:gd name="connsiteX1123" fmla="*/ 1520631 w 2256938"/>
              <a:gd name="connsiteY1123" fmla="*/ 748554 h 1980152"/>
              <a:gd name="connsiteX1124" fmla="*/ 1520334 w 2256938"/>
              <a:gd name="connsiteY1124" fmla="*/ 872272 h 1980152"/>
              <a:gd name="connsiteX1125" fmla="*/ 1271116 w 2256938"/>
              <a:gd name="connsiteY1125" fmla="*/ 1055638 h 1980152"/>
              <a:gd name="connsiteX1126" fmla="*/ 1271116 w 2256938"/>
              <a:gd name="connsiteY1126" fmla="*/ 1055624 h 1980152"/>
              <a:gd name="connsiteX1127" fmla="*/ 1271072 w 2256938"/>
              <a:gd name="connsiteY1127" fmla="*/ 1054805 h 1980152"/>
              <a:gd name="connsiteX1128" fmla="*/ 1270848 w 2256938"/>
              <a:gd name="connsiteY1128" fmla="*/ 1053624 h 1980152"/>
              <a:gd name="connsiteX1129" fmla="*/ 1270891 w 2256938"/>
              <a:gd name="connsiteY1129" fmla="*/ 1053247 h 1980152"/>
              <a:gd name="connsiteX1130" fmla="*/ 1268173 w 2256938"/>
              <a:gd name="connsiteY1130" fmla="*/ 1005802 h 1980152"/>
              <a:gd name="connsiteX1131" fmla="*/ 1267898 w 2256938"/>
              <a:gd name="connsiteY1131" fmla="*/ 1004374 h 1980152"/>
              <a:gd name="connsiteX1132" fmla="*/ 1163544 w 2256938"/>
              <a:gd name="connsiteY1132" fmla="*/ 988591 h 1980152"/>
              <a:gd name="connsiteX1133" fmla="*/ 1085938 w 2256938"/>
              <a:gd name="connsiteY1133" fmla="*/ 1006932 h 1980152"/>
              <a:gd name="connsiteX1134" fmla="*/ 1025173 w 2256938"/>
              <a:gd name="connsiteY1134" fmla="*/ 1020339 h 1980152"/>
              <a:gd name="connsiteX1135" fmla="*/ 1026984 w 2256938"/>
              <a:gd name="connsiteY1135" fmla="*/ 1010672 h 1980152"/>
              <a:gd name="connsiteX1136" fmla="*/ 1025970 w 2256938"/>
              <a:gd name="connsiteY1136" fmla="*/ 1006411 h 1980152"/>
              <a:gd name="connsiteX1137" fmla="*/ 1022115 w 2256938"/>
              <a:gd name="connsiteY1137" fmla="*/ 1004302 h 1980152"/>
              <a:gd name="connsiteX1138" fmla="*/ 978300 w 2256938"/>
              <a:gd name="connsiteY1138" fmla="*/ 1010751 h 1980152"/>
              <a:gd name="connsiteX1139" fmla="*/ 977728 w 2256938"/>
              <a:gd name="connsiteY1139" fmla="*/ 1012933 h 1980152"/>
              <a:gd name="connsiteX1140" fmla="*/ 977235 w 2256938"/>
              <a:gd name="connsiteY1140" fmla="*/ 1054493 h 1980152"/>
              <a:gd name="connsiteX1141" fmla="*/ 817537 w 2256938"/>
              <a:gd name="connsiteY1141" fmla="*/ 965828 h 1980152"/>
              <a:gd name="connsiteX1142" fmla="*/ 818261 w 2256938"/>
              <a:gd name="connsiteY1142" fmla="*/ 925942 h 1980152"/>
              <a:gd name="connsiteX1143" fmla="*/ 822262 w 2256938"/>
              <a:gd name="connsiteY1143" fmla="*/ 712729 h 1980152"/>
              <a:gd name="connsiteX1144" fmla="*/ 870801 w 2256938"/>
              <a:gd name="connsiteY1144" fmla="*/ 635350 h 1980152"/>
              <a:gd name="connsiteX1145" fmla="*/ 870004 w 2256938"/>
              <a:gd name="connsiteY1145" fmla="*/ 629844 h 1980152"/>
              <a:gd name="connsiteX1146" fmla="*/ 870004 w 2256938"/>
              <a:gd name="connsiteY1146" fmla="*/ 629801 h 1980152"/>
              <a:gd name="connsiteX1147" fmla="*/ 869851 w 2256938"/>
              <a:gd name="connsiteY1147" fmla="*/ 629192 h 1980152"/>
              <a:gd name="connsiteX1148" fmla="*/ 824639 w 2256938"/>
              <a:gd name="connsiteY1148" fmla="*/ 586391 h 1980152"/>
              <a:gd name="connsiteX1149" fmla="*/ 824783 w 2256938"/>
              <a:gd name="connsiteY1149" fmla="*/ 579597 h 1980152"/>
              <a:gd name="connsiteX1150" fmla="*/ 542649 w 2256938"/>
              <a:gd name="connsiteY1150" fmla="*/ 476479 h 1980152"/>
              <a:gd name="connsiteX1151" fmla="*/ 541701 w 2256938"/>
              <a:gd name="connsiteY1151" fmla="*/ 476819 h 1980152"/>
              <a:gd name="connsiteX1152" fmla="*/ 541021 w 2256938"/>
              <a:gd name="connsiteY1152" fmla="*/ 477880 h 1980152"/>
              <a:gd name="connsiteX1153" fmla="*/ 539549 w 2256938"/>
              <a:gd name="connsiteY1153" fmla="*/ 487165 h 1980152"/>
              <a:gd name="connsiteX1154" fmla="*/ 540908 w 2256938"/>
              <a:gd name="connsiteY1154" fmla="*/ 489005 h 1980152"/>
              <a:gd name="connsiteX1155" fmla="*/ 591112 w 2256938"/>
              <a:gd name="connsiteY1155" fmla="*/ 496974 h 1980152"/>
              <a:gd name="connsiteX1156" fmla="*/ 534228 w 2256938"/>
              <a:gd name="connsiteY1156" fmla="*/ 525098 h 1980152"/>
              <a:gd name="connsiteX1157" fmla="*/ 533364 w 2256938"/>
              <a:gd name="connsiteY1157" fmla="*/ 526258 h 1980152"/>
              <a:gd name="connsiteX1158" fmla="*/ 531920 w 2256938"/>
              <a:gd name="connsiteY1158" fmla="*/ 535246 h 1980152"/>
              <a:gd name="connsiteX1159" fmla="*/ 532189 w 2256938"/>
              <a:gd name="connsiteY1159" fmla="*/ 536449 h 1980152"/>
              <a:gd name="connsiteX1160" fmla="*/ 533279 w 2256938"/>
              <a:gd name="connsiteY1160" fmla="*/ 537100 h 1980152"/>
              <a:gd name="connsiteX1161" fmla="*/ 606993 w 2256938"/>
              <a:gd name="connsiteY1161" fmla="*/ 548834 h 1980152"/>
              <a:gd name="connsiteX1162" fmla="*/ 607262 w 2256938"/>
              <a:gd name="connsiteY1162" fmla="*/ 548834 h 1980152"/>
              <a:gd name="connsiteX1163" fmla="*/ 608210 w 2256938"/>
              <a:gd name="connsiteY1163" fmla="*/ 548536 h 1980152"/>
              <a:gd name="connsiteX1164" fmla="*/ 608890 w 2256938"/>
              <a:gd name="connsiteY1164" fmla="*/ 547475 h 1980152"/>
              <a:gd name="connsiteX1165" fmla="*/ 610361 w 2256938"/>
              <a:gd name="connsiteY1165" fmla="*/ 538190 h 1980152"/>
              <a:gd name="connsiteX1166" fmla="*/ 609003 w 2256938"/>
              <a:gd name="connsiteY1166" fmla="*/ 536307 h 1980152"/>
              <a:gd name="connsiteX1167" fmla="*/ 556647 w 2256938"/>
              <a:gd name="connsiteY1167" fmla="*/ 528000 h 1980152"/>
              <a:gd name="connsiteX1168" fmla="*/ 615909 w 2256938"/>
              <a:gd name="connsiteY1168" fmla="*/ 498856 h 1980152"/>
              <a:gd name="connsiteX1169" fmla="*/ 616773 w 2256938"/>
              <a:gd name="connsiteY1169" fmla="*/ 497695 h 1980152"/>
              <a:gd name="connsiteX1170" fmla="*/ 617976 w 2256938"/>
              <a:gd name="connsiteY1170" fmla="*/ 490067 h 1980152"/>
              <a:gd name="connsiteX1171" fmla="*/ 616618 w 2256938"/>
              <a:gd name="connsiteY1171" fmla="*/ 488212 h 1980152"/>
              <a:gd name="connsiteX1172" fmla="*/ 542904 w 2256938"/>
              <a:gd name="connsiteY1172" fmla="*/ 476522 h 1980152"/>
              <a:gd name="connsiteX1173" fmla="*/ 542649 w 2256938"/>
              <a:gd name="connsiteY1173" fmla="*/ 476479 h 1980152"/>
              <a:gd name="connsiteX1174" fmla="*/ 1528103 w 2256938"/>
              <a:gd name="connsiteY1174" fmla="*/ 477314 h 1980152"/>
              <a:gd name="connsiteX1175" fmla="*/ 1544328 w 2256938"/>
              <a:gd name="connsiteY1175" fmla="*/ 503357 h 1980152"/>
              <a:gd name="connsiteX1176" fmla="*/ 1513341 w 2256938"/>
              <a:gd name="connsiteY1176" fmla="*/ 534085 h 1980152"/>
              <a:gd name="connsiteX1177" fmla="*/ 1497492 w 2256938"/>
              <a:gd name="connsiteY1177" fmla="*/ 497625 h 1980152"/>
              <a:gd name="connsiteX1178" fmla="*/ 1525074 w 2256938"/>
              <a:gd name="connsiteY1178" fmla="*/ 479352 h 1980152"/>
              <a:gd name="connsiteX1179" fmla="*/ 1525161 w 2256938"/>
              <a:gd name="connsiteY1179" fmla="*/ 479310 h 1980152"/>
              <a:gd name="connsiteX1180" fmla="*/ 1145680 w 2256938"/>
              <a:gd name="connsiteY1180" fmla="*/ 500046 h 1980152"/>
              <a:gd name="connsiteX1181" fmla="*/ 1165153 w 2256938"/>
              <a:gd name="connsiteY1181" fmla="*/ 546725 h 1980152"/>
              <a:gd name="connsiteX1182" fmla="*/ 1150094 w 2256938"/>
              <a:gd name="connsiteY1182" fmla="*/ 556350 h 1980152"/>
              <a:gd name="connsiteX1183" fmla="*/ 1134129 w 2256938"/>
              <a:gd name="connsiteY1183" fmla="*/ 573943 h 1980152"/>
              <a:gd name="connsiteX1184" fmla="*/ 1100793 w 2256938"/>
              <a:gd name="connsiteY1184" fmla="*/ 504942 h 1980152"/>
              <a:gd name="connsiteX1185" fmla="*/ 1100750 w 2256938"/>
              <a:gd name="connsiteY1185" fmla="*/ 503923 h 1980152"/>
              <a:gd name="connsiteX1186" fmla="*/ 1104489 w 2256938"/>
              <a:gd name="connsiteY1186" fmla="*/ 503470 h 1980152"/>
              <a:gd name="connsiteX1187" fmla="*/ 1145680 w 2256938"/>
              <a:gd name="connsiteY1187" fmla="*/ 500046 h 1980152"/>
              <a:gd name="connsiteX1188" fmla="*/ 1421698 w 2256938"/>
              <a:gd name="connsiteY1188" fmla="*/ 501163 h 1980152"/>
              <a:gd name="connsiteX1189" fmla="*/ 1454649 w 2256938"/>
              <a:gd name="connsiteY1189" fmla="*/ 513025 h 1980152"/>
              <a:gd name="connsiteX1190" fmla="*/ 1450076 w 2256938"/>
              <a:gd name="connsiteY1190" fmla="*/ 545933 h 1980152"/>
              <a:gd name="connsiteX1191" fmla="*/ 1448265 w 2256938"/>
              <a:gd name="connsiteY1191" fmla="*/ 552953 h 1980152"/>
              <a:gd name="connsiteX1192" fmla="*/ 1408066 w 2256938"/>
              <a:gd name="connsiteY1192" fmla="*/ 523923 h 1980152"/>
              <a:gd name="connsiteX1193" fmla="*/ 1414828 w 2256938"/>
              <a:gd name="connsiteY1193" fmla="*/ 515318 h 1980152"/>
              <a:gd name="connsiteX1194" fmla="*/ 1415625 w 2256938"/>
              <a:gd name="connsiteY1194" fmla="*/ 514001 h 1980152"/>
              <a:gd name="connsiteX1195" fmla="*/ 1421698 w 2256938"/>
              <a:gd name="connsiteY1195" fmla="*/ 501163 h 1980152"/>
              <a:gd name="connsiteX1196" fmla="*/ 1082111 w 2256938"/>
              <a:gd name="connsiteY1196" fmla="*/ 504376 h 1980152"/>
              <a:gd name="connsiteX1197" fmla="*/ 1088525 w 2256938"/>
              <a:gd name="connsiteY1197" fmla="*/ 504645 h 1980152"/>
              <a:gd name="connsiteX1198" fmla="*/ 1089699 w 2256938"/>
              <a:gd name="connsiteY1198" fmla="*/ 504602 h 1980152"/>
              <a:gd name="connsiteX1199" fmla="*/ 1089742 w 2256938"/>
              <a:gd name="connsiteY1199" fmla="*/ 505438 h 1980152"/>
              <a:gd name="connsiteX1200" fmla="*/ 1128353 w 2256938"/>
              <a:gd name="connsiteY1200" fmla="*/ 583865 h 1980152"/>
              <a:gd name="connsiteX1201" fmla="*/ 1124918 w 2256938"/>
              <a:gd name="connsiteY1201" fmla="*/ 591380 h 1980152"/>
              <a:gd name="connsiteX1202" fmla="*/ 1059429 w 2256938"/>
              <a:gd name="connsiteY1202" fmla="*/ 563441 h 1980152"/>
              <a:gd name="connsiteX1203" fmla="*/ 1082111 w 2256938"/>
              <a:gd name="connsiteY1203" fmla="*/ 504376 h 1980152"/>
              <a:gd name="connsiteX1204" fmla="*/ 1644277 w 2256938"/>
              <a:gd name="connsiteY1204" fmla="*/ 505395 h 1980152"/>
              <a:gd name="connsiteX1205" fmla="*/ 1643175 w 2256938"/>
              <a:gd name="connsiteY1205" fmla="*/ 505806 h 1980152"/>
              <a:gd name="connsiteX1206" fmla="*/ 1642653 w 2256938"/>
              <a:gd name="connsiteY1206" fmla="*/ 507207 h 1980152"/>
              <a:gd name="connsiteX1207" fmla="*/ 1643827 w 2256938"/>
              <a:gd name="connsiteY1207" fmla="*/ 517398 h 1980152"/>
              <a:gd name="connsiteX1208" fmla="*/ 1645030 w 2256938"/>
              <a:gd name="connsiteY1208" fmla="*/ 518785 h 1980152"/>
              <a:gd name="connsiteX1209" fmla="*/ 1667155 w 2256938"/>
              <a:gd name="connsiteY1209" fmla="*/ 524376 h 1980152"/>
              <a:gd name="connsiteX1210" fmla="*/ 1670394 w 2256938"/>
              <a:gd name="connsiteY1210" fmla="*/ 552797 h 1980152"/>
              <a:gd name="connsiteX1211" fmla="*/ 1649379 w 2256938"/>
              <a:gd name="connsiteY1211" fmla="*/ 563597 h 1980152"/>
              <a:gd name="connsiteX1212" fmla="*/ 1648581 w 2256938"/>
              <a:gd name="connsiteY1212" fmla="*/ 565592 h 1980152"/>
              <a:gd name="connsiteX1213" fmla="*/ 1651821 w 2256938"/>
              <a:gd name="connsiteY1213" fmla="*/ 575104 h 1980152"/>
              <a:gd name="connsiteX1214" fmla="*/ 1652770 w 2256938"/>
              <a:gd name="connsiteY1214" fmla="*/ 576080 h 1980152"/>
              <a:gd name="connsiteX1215" fmla="*/ 1653364 w 2256938"/>
              <a:gd name="connsiteY1215" fmla="*/ 576194 h 1980152"/>
              <a:gd name="connsiteX1216" fmla="*/ 1654132 w 2256938"/>
              <a:gd name="connsiteY1216" fmla="*/ 576010 h 1980152"/>
              <a:gd name="connsiteX1217" fmla="*/ 1723992 w 2256938"/>
              <a:gd name="connsiteY1217" fmla="*/ 539096 h 1980152"/>
              <a:gd name="connsiteX1218" fmla="*/ 1724818 w 2256938"/>
              <a:gd name="connsiteY1218" fmla="*/ 537468 h 1980152"/>
              <a:gd name="connsiteX1219" fmla="*/ 1723680 w 2256938"/>
              <a:gd name="connsiteY1219" fmla="*/ 527363 h 1980152"/>
              <a:gd name="connsiteX1220" fmla="*/ 1722477 w 2256938"/>
              <a:gd name="connsiteY1220" fmla="*/ 526004 h 1980152"/>
              <a:gd name="connsiteX1221" fmla="*/ 1644690 w 2256938"/>
              <a:gd name="connsiteY1221" fmla="*/ 505466 h 1980152"/>
              <a:gd name="connsiteX1222" fmla="*/ 1644284 w 2256938"/>
              <a:gd name="connsiteY1222" fmla="*/ 505395 h 1980152"/>
              <a:gd name="connsiteX1223" fmla="*/ 1679837 w 2256938"/>
              <a:gd name="connsiteY1223" fmla="*/ 527660 h 1980152"/>
              <a:gd name="connsiteX1224" fmla="*/ 1706020 w 2256938"/>
              <a:gd name="connsiteY1224" fmla="*/ 534298 h 1980152"/>
              <a:gd name="connsiteX1225" fmla="*/ 1682018 w 2256938"/>
              <a:gd name="connsiteY1225" fmla="*/ 546725 h 1980152"/>
              <a:gd name="connsiteX1226" fmla="*/ 814558 w 2256938"/>
              <a:gd name="connsiteY1226" fmla="*/ 535515 h 1980152"/>
              <a:gd name="connsiteX1227" fmla="*/ 813797 w 2256938"/>
              <a:gd name="connsiteY1227" fmla="*/ 574651 h 1980152"/>
              <a:gd name="connsiteX1228" fmla="*/ 769563 w 2256938"/>
              <a:gd name="connsiteY1228" fmla="*/ 596731 h 1980152"/>
              <a:gd name="connsiteX1229" fmla="*/ 757446 w 2256938"/>
              <a:gd name="connsiteY1229" fmla="*/ 557029 h 1980152"/>
              <a:gd name="connsiteX1230" fmla="*/ 814558 w 2256938"/>
              <a:gd name="connsiteY1230" fmla="*/ 535515 h 1980152"/>
              <a:gd name="connsiteX1231" fmla="*/ 530943 w 2256938"/>
              <a:gd name="connsiteY1231" fmla="*/ 564984 h 1980152"/>
              <a:gd name="connsiteX1232" fmla="*/ 529316 w 2256938"/>
              <a:gd name="connsiteY1232" fmla="*/ 566569 h 1980152"/>
              <a:gd name="connsiteX1233" fmla="*/ 529245 w 2256938"/>
              <a:gd name="connsiteY1233" fmla="*/ 576760 h 1980152"/>
              <a:gd name="connsiteX1234" fmla="*/ 530830 w 2256938"/>
              <a:gd name="connsiteY1234" fmla="*/ 578387 h 1980152"/>
              <a:gd name="connsiteX1235" fmla="*/ 576278 w 2256938"/>
              <a:gd name="connsiteY1235" fmla="*/ 578769 h 1980152"/>
              <a:gd name="connsiteX1236" fmla="*/ 595868 w 2256938"/>
              <a:gd name="connsiteY1236" fmla="*/ 596320 h 1980152"/>
              <a:gd name="connsiteX1237" fmla="*/ 576009 w 2256938"/>
              <a:gd name="connsiteY1237" fmla="*/ 613263 h 1980152"/>
              <a:gd name="connsiteX1238" fmla="*/ 575712 w 2256938"/>
              <a:gd name="connsiteY1238" fmla="*/ 613263 h 1980152"/>
              <a:gd name="connsiteX1239" fmla="*/ 530561 w 2256938"/>
              <a:gd name="connsiteY1239" fmla="*/ 612923 h 1980152"/>
              <a:gd name="connsiteX1240" fmla="*/ 528948 w 2256938"/>
              <a:gd name="connsiteY1240" fmla="*/ 614509 h 1980152"/>
              <a:gd name="connsiteX1241" fmla="*/ 528863 w 2256938"/>
              <a:gd name="connsiteY1241" fmla="*/ 624699 h 1980152"/>
              <a:gd name="connsiteX1242" fmla="*/ 529316 w 2256938"/>
              <a:gd name="connsiteY1242" fmla="*/ 625874 h 1980152"/>
              <a:gd name="connsiteX1243" fmla="*/ 530490 w 2256938"/>
              <a:gd name="connsiteY1243" fmla="*/ 626327 h 1980152"/>
              <a:gd name="connsiteX1244" fmla="*/ 576873 w 2256938"/>
              <a:gd name="connsiteY1244" fmla="*/ 626695 h 1980152"/>
              <a:gd name="connsiteX1245" fmla="*/ 577255 w 2256938"/>
              <a:gd name="connsiteY1245" fmla="*/ 626695 h 1980152"/>
              <a:gd name="connsiteX1246" fmla="*/ 608394 w 2256938"/>
              <a:gd name="connsiteY1246" fmla="*/ 596434 h 1980152"/>
              <a:gd name="connsiteX1247" fmla="*/ 600057 w 2256938"/>
              <a:gd name="connsiteY1247" fmla="*/ 573815 h 1980152"/>
              <a:gd name="connsiteX1248" fmla="*/ 576845 w 2256938"/>
              <a:gd name="connsiteY1248" fmla="*/ 565324 h 1980152"/>
              <a:gd name="connsiteX1249" fmla="*/ 1451178 w 2256938"/>
              <a:gd name="connsiteY1249" fmla="*/ 578274 h 1980152"/>
              <a:gd name="connsiteX1250" fmla="*/ 1461142 w 2256938"/>
              <a:gd name="connsiteY1250" fmla="*/ 581445 h 1980152"/>
              <a:gd name="connsiteX1251" fmla="*/ 1459511 w 2256938"/>
              <a:gd name="connsiteY1251" fmla="*/ 587446 h 1980152"/>
              <a:gd name="connsiteX1252" fmla="*/ 1373303 w 2256938"/>
              <a:gd name="connsiteY1252" fmla="*/ 712227 h 1980152"/>
              <a:gd name="connsiteX1253" fmla="*/ 1372028 w 2256938"/>
              <a:gd name="connsiteY1253" fmla="*/ 628705 h 1980152"/>
              <a:gd name="connsiteX1254" fmla="*/ 1372593 w 2256938"/>
              <a:gd name="connsiteY1254" fmla="*/ 629002 h 1980152"/>
              <a:gd name="connsiteX1255" fmla="*/ 1387652 w 2256938"/>
              <a:gd name="connsiteY1255" fmla="*/ 632286 h 1980152"/>
              <a:gd name="connsiteX1256" fmla="*/ 1415922 w 2256938"/>
              <a:gd name="connsiteY1256" fmla="*/ 623114 h 1980152"/>
              <a:gd name="connsiteX1257" fmla="*/ 1451178 w 2256938"/>
              <a:gd name="connsiteY1257" fmla="*/ 578274 h 1980152"/>
              <a:gd name="connsiteX1258" fmla="*/ 1249129 w 2256938"/>
              <a:gd name="connsiteY1258" fmla="*/ 585960 h 1980152"/>
              <a:gd name="connsiteX1259" fmla="*/ 1253658 w 2256938"/>
              <a:gd name="connsiteY1259" fmla="*/ 586016 h 1980152"/>
              <a:gd name="connsiteX1260" fmla="*/ 1264144 w 2256938"/>
              <a:gd name="connsiteY1260" fmla="*/ 594396 h 1980152"/>
              <a:gd name="connsiteX1261" fmla="*/ 1264376 w 2256938"/>
              <a:gd name="connsiteY1261" fmla="*/ 594778 h 1980152"/>
              <a:gd name="connsiteX1262" fmla="*/ 1257774 w 2256938"/>
              <a:gd name="connsiteY1262" fmla="*/ 595486 h 1980152"/>
              <a:gd name="connsiteX1263" fmla="*/ 1249853 w 2256938"/>
              <a:gd name="connsiteY1263" fmla="*/ 596886 h 1980152"/>
              <a:gd name="connsiteX1264" fmla="*/ 1246592 w 2256938"/>
              <a:gd name="connsiteY1264" fmla="*/ 602732 h 1980152"/>
              <a:gd name="connsiteX1265" fmla="*/ 1242607 w 2256938"/>
              <a:gd name="connsiteY1265" fmla="*/ 619802 h 1980152"/>
              <a:gd name="connsiteX1266" fmla="*/ 1227461 w 2256938"/>
              <a:gd name="connsiteY1266" fmla="*/ 627233 h 1980152"/>
              <a:gd name="connsiteX1267" fmla="*/ 1231990 w 2256938"/>
              <a:gd name="connsiteY1267" fmla="*/ 594509 h 1980152"/>
              <a:gd name="connsiteX1268" fmla="*/ 1249129 w 2256938"/>
              <a:gd name="connsiteY1268" fmla="*/ 585960 h 1980152"/>
              <a:gd name="connsiteX1269" fmla="*/ 813573 w 2256938"/>
              <a:gd name="connsiteY1269" fmla="*/ 585974 h 1980152"/>
              <a:gd name="connsiteX1270" fmla="*/ 812210 w 2256938"/>
              <a:gd name="connsiteY1270" fmla="*/ 657947 h 1980152"/>
              <a:gd name="connsiteX1271" fmla="*/ 811275 w 2256938"/>
              <a:gd name="connsiteY1271" fmla="*/ 707925 h 1980152"/>
              <a:gd name="connsiteX1272" fmla="*/ 811275 w 2256938"/>
              <a:gd name="connsiteY1272" fmla="*/ 707996 h 1980152"/>
              <a:gd name="connsiteX1273" fmla="*/ 807384 w 2256938"/>
              <a:gd name="connsiteY1273" fmla="*/ 916043 h 1980152"/>
              <a:gd name="connsiteX1274" fmla="*/ 788288 w 2256938"/>
              <a:gd name="connsiteY1274" fmla="*/ 794434 h 1980152"/>
              <a:gd name="connsiteX1275" fmla="*/ 790100 w 2256938"/>
              <a:gd name="connsiteY1275" fmla="*/ 765033 h 1980152"/>
              <a:gd name="connsiteX1276" fmla="*/ 772469 w 2256938"/>
              <a:gd name="connsiteY1276" fmla="*/ 608394 h 1980152"/>
              <a:gd name="connsiteX1277" fmla="*/ 773418 w 2256938"/>
              <a:gd name="connsiteY1277" fmla="*/ 607673 h 1980152"/>
              <a:gd name="connsiteX1278" fmla="*/ 813573 w 2256938"/>
              <a:gd name="connsiteY1278" fmla="*/ 585975 h 1980152"/>
              <a:gd name="connsiteX1279" fmla="*/ 1651828 w 2256938"/>
              <a:gd name="connsiteY1279" fmla="*/ 588239 h 1980152"/>
              <a:gd name="connsiteX1280" fmla="*/ 1650197 w 2256938"/>
              <a:gd name="connsiteY1280" fmla="*/ 589824 h 1980152"/>
              <a:gd name="connsiteX1281" fmla="*/ 1649944 w 2256938"/>
              <a:gd name="connsiteY1281" fmla="*/ 600015 h 1980152"/>
              <a:gd name="connsiteX1282" fmla="*/ 1650393 w 2256938"/>
              <a:gd name="connsiteY1282" fmla="*/ 601190 h 1980152"/>
              <a:gd name="connsiteX1283" fmla="*/ 1651524 w 2256938"/>
              <a:gd name="connsiteY1283" fmla="*/ 601671 h 1980152"/>
              <a:gd name="connsiteX1284" fmla="*/ 1681417 w 2256938"/>
              <a:gd name="connsiteY1284" fmla="*/ 602351 h 1980152"/>
              <a:gd name="connsiteX1285" fmla="*/ 1681308 w 2256938"/>
              <a:gd name="connsiteY1285" fmla="*/ 607602 h 1980152"/>
              <a:gd name="connsiteX1286" fmla="*/ 1649219 w 2256938"/>
              <a:gd name="connsiteY1286" fmla="*/ 629186 h 1980152"/>
              <a:gd name="connsiteX1287" fmla="*/ 1648502 w 2256938"/>
              <a:gd name="connsiteY1287" fmla="*/ 630857 h 1980152"/>
              <a:gd name="connsiteX1288" fmla="*/ 1650538 w 2256938"/>
              <a:gd name="connsiteY1288" fmla="*/ 641189 h 1980152"/>
              <a:gd name="connsiteX1289" fmla="*/ 1651524 w 2256938"/>
              <a:gd name="connsiteY1289" fmla="*/ 642364 h 1980152"/>
              <a:gd name="connsiteX1290" fmla="*/ 1652118 w 2256938"/>
              <a:gd name="connsiteY1290" fmla="*/ 642520 h 1980152"/>
              <a:gd name="connsiteX1291" fmla="*/ 1653067 w 2256938"/>
              <a:gd name="connsiteY1291" fmla="*/ 642208 h 1980152"/>
              <a:gd name="connsiteX1292" fmla="*/ 1683004 w 2256938"/>
              <a:gd name="connsiteY1292" fmla="*/ 622024 h 1980152"/>
              <a:gd name="connsiteX1293" fmla="*/ 1704179 w 2256938"/>
              <a:gd name="connsiteY1293" fmla="*/ 637877 h 1980152"/>
              <a:gd name="connsiteX1294" fmla="*/ 1704889 w 2256938"/>
              <a:gd name="connsiteY1294" fmla="*/ 637877 h 1980152"/>
              <a:gd name="connsiteX1295" fmla="*/ 1727615 w 2256938"/>
              <a:gd name="connsiteY1295" fmla="*/ 611975 h 1980152"/>
              <a:gd name="connsiteX1296" fmla="*/ 1728101 w 2256938"/>
              <a:gd name="connsiteY1296" fmla="*/ 591678 h 1980152"/>
              <a:gd name="connsiteX1297" fmla="*/ 1727644 w 2256938"/>
              <a:gd name="connsiteY1297" fmla="*/ 590503 h 1980152"/>
              <a:gd name="connsiteX1298" fmla="*/ 1726514 w 2256938"/>
              <a:gd name="connsiteY1298" fmla="*/ 589980 h 1980152"/>
              <a:gd name="connsiteX1299" fmla="*/ 1651864 w 2256938"/>
              <a:gd name="connsiteY1299" fmla="*/ 588239 h 1980152"/>
              <a:gd name="connsiteX1300" fmla="*/ 824443 w 2256938"/>
              <a:gd name="connsiteY1300" fmla="*/ 597793 h 1980152"/>
              <a:gd name="connsiteX1301" fmla="*/ 858633 w 2256938"/>
              <a:gd name="connsiteY1301" fmla="*/ 629908 h 1980152"/>
              <a:gd name="connsiteX1302" fmla="*/ 823421 w 2256938"/>
              <a:gd name="connsiteY1302" fmla="*/ 650814 h 1980152"/>
              <a:gd name="connsiteX1303" fmla="*/ 1693193 w 2256938"/>
              <a:gd name="connsiteY1303" fmla="*/ 602662 h 1980152"/>
              <a:gd name="connsiteX1304" fmla="*/ 1715615 w 2256938"/>
              <a:gd name="connsiteY1304" fmla="*/ 603143 h 1980152"/>
              <a:gd name="connsiteX1305" fmla="*/ 1715390 w 2256938"/>
              <a:gd name="connsiteY1305" fmla="*/ 611268 h 1980152"/>
              <a:gd name="connsiteX1306" fmla="*/ 1704367 w 2256938"/>
              <a:gd name="connsiteY1306" fmla="*/ 624431 h 1980152"/>
              <a:gd name="connsiteX1307" fmla="*/ 1703954 w 2256938"/>
              <a:gd name="connsiteY1307" fmla="*/ 624431 h 1980152"/>
              <a:gd name="connsiteX1308" fmla="*/ 1693041 w 2256938"/>
              <a:gd name="connsiteY1308" fmla="*/ 609682 h 1980152"/>
              <a:gd name="connsiteX1309" fmla="*/ 860416 w 2256938"/>
              <a:gd name="connsiteY1309" fmla="*/ 644997 h 1980152"/>
              <a:gd name="connsiteX1310" fmla="*/ 822486 w 2256938"/>
              <a:gd name="connsiteY1310" fmla="*/ 701315 h 1980152"/>
              <a:gd name="connsiteX1311" fmla="*/ 823196 w 2256938"/>
              <a:gd name="connsiteY1311" fmla="*/ 662321 h 1980152"/>
              <a:gd name="connsiteX1312" fmla="*/ 860423 w 2256938"/>
              <a:gd name="connsiteY1312" fmla="*/ 644997 h 1980152"/>
              <a:gd name="connsiteX1313" fmla="*/ 1650422 w 2256938"/>
              <a:gd name="connsiteY1313" fmla="*/ 650630 h 1980152"/>
              <a:gd name="connsiteX1314" fmla="*/ 1649560 w 2256938"/>
              <a:gd name="connsiteY1314" fmla="*/ 650856 h 1980152"/>
              <a:gd name="connsiteX1315" fmla="*/ 1648835 w 2256938"/>
              <a:gd name="connsiteY1315" fmla="*/ 651946 h 1980152"/>
              <a:gd name="connsiteX1316" fmla="*/ 1647110 w 2256938"/>
              <a:gd name="connsiteY1316" fmla="*/ 661316 h 1980152"/>
              <a:gd name="connsiteX1317" fmla="*/ 1648313 w 2256938"/>
              <a:gd name="connsiteY1317" fmla="*/ 663199 h 1980152"/>
              <a:gd name="connsiteX1318" fmla="*/ 1699113 w 2256938"/>
              <a:gd name="connsiteY1318" fmla="*/ 676517 h 1980152"/>
              <a:gd name="connsiteX1319" fmla="*/ 1643038 w 2256938"/>
              <a:gd name="connsiteY1319" fmla="*/ 687657 h 1980152"/>
              <a:gd name="connsiteX1320" fmla="*/ 1641748 w 2256938"/>
              <a:gd name="connsiteY1320" fmla="*/ 688944 h 1980152"/>
              <a:gd name="connsiteX1321" fmla="*/ 1640385 w 2256938"/>
              <a:gd name="connsiteY1321" fmla="*/ 696488 h 1980152"/>
              <a:gd name="connsiteX1322" fmla="*/ 1641110 w 2256938"/>
              <a:gd name="connsiteY1322" fmla="*/ 698144 h 1980152"/>
              <a:gd name="connsiteX1323" fmla="*/ 1689685 w 2256938"/>
              <a:gd name="connsiteY1323" fmla="*/ 728379 h 1980152"/>
              <a:gd name="connsiteX1324" fmla="*/ 1637370 w 2256938"/>
              <a:gd name="connsiteY1324" fmla="*/ 723027 h 1980152"/>
              <a:gd name="connsiteX1325" fmla="*/ 1637218 w 2256938"/>
              <a:gd name="connsiteY1325" fmla="*/ 722984 h 1980152"/>
              <a:gd name="connsiteX1326" fmla="*/ 1635631 w 2256938"/>
              <a:gd name="connsiteY1326" fmla="*/ 724343 h 1980152"/>
              <a:gd name="connsiteX1327" fmla="*/ 1633863 w 2256938"/>
              <a:gd name="connsiteY1327" fmla="*/ 733894 h 1980152"/>
              <a:gd name="connsiteX1328" fmla="*/ 1634160 w 2256938"/>
              <a:gd name="connsiteY1328" fmla="*/ 735169 h 1980152"/>
              <a:gd name="connsiteX1329" fmla="*/ 1635291 w 2256938"/>
              <a:gd name="connsiteY1329" fmla="*/ 735821 h 1980152"/>
              <a:gd name="connsiteX1330" fmla="*/ 1709795 w 2256938"/>
              <a:gd name="connsiteY1330" fmla="*/ 743481 h 1980152"/>
              <a:gd name="connsiteX1331" fmla="*/ 1709955 w 2256938"/>
              <a:gd name="connsiteY1331" fmla="*/ 743481 h 1980152"/>
              <a:gd name="connsiteX1332" fmla="*/ 1711571 w 2256938"/>
              <a:gd name="connsiteY1332" fmla="*/ 742162 h 1980152"/>
              <a:gd name="connsiteX1333" fmla="*/ 1713803 w 2256938"/>
              <a:gd name="connsiteY1333" fmla="*/ 729937 h 1980152"/>
              <a:gd name="connsiteX1334" fmla="*/ 1713042 w 2256938"/>
              <a:gd name="connsiteY1334" fmla="*/ 728234 h 1980152"/>
              <a:gd name="connsiteX1335" fmla="*/ 1660611 w 2256938"/>
              <a:gd name="connsiteY1335" fmla="*/ 696559 h 1980152"/>
              <a:gd name="connsiteX1336" fmla="*/ 1720854 w 2256938"/>
              <a:gd name="connsiteY1336" fmla="*/ 685433 h 1980152"/>
              <a:gd name="connsiteX1337" fmla="*/ 1722144 w 2256938"/>
              <a:gd name="connsiteY1337" fmla="*/ 684145 h 1980152"/>
              <a:gd name="connsiteX1338" fmla="*/ 1724405 w 2256938"/>
              <a:gd name="connsiteY1338" fmla="*/ 671761 h 1980152"/>
              <a:gd name="connsiteX1339" fmla="*/ 1723231 w 2256938"/>
              <a:gd name="connsiteY1339" fmla="*/ 669921 h 1980152"/>
              <a:gd name="connsiteX1340" fmla="*/ 1650850 w 2256938"/>
              <a:gd name="connsiteY1340" fmla="*/ 650672 h 1980152"/>
              <a:gd name="connsiteX1341" fmla="*/ 1650422 w 2256938"/>
              <a:gd name="connsiteY1341" fmla="*/ 650629 h 1980152"/>
              <a:gd name="connsiteX1342" fmla="*/ 575826 w 2256938"/>
              <a:gd name="connsiteY1342" fmla="*/ 682858 h 1980152"/>
              <a:gd name="connsiteX1343" fmla="*/ 564871 w 2256938"/>
              <a:gd name="connsiteY1343" fmla="*/ 693813 h 1980152"/>
              <a:gd name="connsiteX1344" fmla="*/ 575826 w 2256938"/>
              <a:gd name="connsiteY1344" fmla="*/ 704754 h 1980152"/>
              <a:gd name="connsiteX1345" fmla="*/ 586767 w 2256938"/>
              <a:gd name="connsiteY1345" fmla="*/ 693813 h 1980152"/>
              <a:gd name="connsiteX1346" fmla="*/ 575826 w 2256938"/>
              <a:gd name="connsiteY1346" fmla="*/ 682858 h 1980152"/>
              <a:gd name="connsiteX1347" fmla="*/ 1213192 w 2256938"/>
              <a:gd name="connsiteY1347" fmla="*/ 734691 h 1980152"/>
              <a:gd name="connsiteX1348" fmla="*/ 1221460 w 2256938"/>
              <a:gd name="connsiteY1348" fmla="*/ 742952 h 1980152"/>
              <a:gd name="connsiteX1349" fmla="*/ 1207728 w 2256938"/>
              <a:gd name="connsiteY1349" fmla="*/ 811913 h 1980152"/>
              <a:gd name="connsiteX1350" fmla="*/ 1216518 w 2256938"/>
              <a:gd name="connsiteY1350" fmla="*/ 839016 h 1980152"/>
              <a:gd name="connsiteX1351" fmla="*/ 1213192 w 2256938"/>
              <a:gd name="connsiteY1351" fmla="*/ 734691 h 1980152"/>
              <a:gd name="connsiteX1352" fmla="*/ 1073929 w 2256938"/>
              <a:gd name="connsiteY1352" fmla="*/ 741213 h 1980152"/>
              <a:gd name="connsiteX1353" fmla="*/ 1074908 w 2256938"/>
              <a:gd name="connsiteY1353" fmla="*/ 799376 h 1980152"/>
              <a:gd name="connsiteX1354" fmla="*/ 1076038 w 2256938"/>
              <a:gd name="connsiteY1354" fmla="*/ 865583 h 1980152"/>
              <a:gd name="connsiteX1355" fmla="*/ 1075995 w 2256938"/>
              <a:gd name="connsiteY1355" fmla="*/ 865815 h 1980152"/>
              <a:gd name="connsiteX1356" fmla="*/ 1076038 w 2256938"/>
              <a:gd name="connsiteY1356" fmla="*/ 866112 h 1980152"/>
              <a:gd name="connsiteX1357" fmla="*/ 1076198 w 2256938"/>
              <a:gd name="connsiteY1357" fmla="*/ 876142 h 1980152"/>
              <a:gd name="connsiteX1358" fmla="*/ 1081742 w 2256938"/>
              <a:gd name="connsiteY1358" fmla="*/ 881577 h 1980152"/>
              <a:gd name="connsiteX1359" fmla="*/ 1081858 w 2256938"/>
              <a:gd name="connsiteY1359" fmla="*/ 881577 h 1980152"/>
              <a:gd name="connsiteX1360" fmla="*/ 1087293 w 2256938"/>
              <a:gd name="connsiteY1360" fmla="*/ 875917 h 1980152"/>
              <a:gd name="connsiteX1361" fmla="*/ 1087206 w 2256938"/>
              <a:gd name="connsiteY1361" fmla="*/ 871772 h 1980152"/>
              <a:gd name="connsiteX1362" fmla="*/ 1142579 w 2256938"/>
              <a:gd name="connsiteY1362" fmla="*/ 922992 h 1980152"/>
              <a:gd name="connsiteX1363" fmla="*/ 1153833 w 2256938"/>
              <a:gd name="connsiteY1363" fmla="*/ 948313 h 1980152"/>
              <a:gd name="connsiteX1364" fmla="*/ 1136093 w 2256938"/>
              <a:gd name="connsiteY1364" fmla="*/ 947298 h 1980152"/>
              <a:gd name="connsiteX1365" fmla="*/ 1070719 w 2256938"/>
              <a:gd name="connsiteY1365" fmla="*/ 877997 h 1980152"/>
              <a:gd name="connsiteX1366" fmla="*/ 1061023 w 2256938"/>
              <a:gd name="connsiteY1366" fmla="*/ 861307 h 1980152"/>
              <a:gd name="connsiteX1367" fmla="*/ 1061023 w 2256938"/>
              <a:gd name="connsiteY1367" fmla="*/ 750119 h 1980152"/>
              <a:gd name="connsiteX1368" fmla="*/ 623001 w 2256938"/>
              <a:gd name="connsiteY1368" fmla="*/ 742307 h 1980152"/>
              <a:gd name="connsiteX1369" fmla="*/ 621940 w 2256938"/>
              <a:gd name="connsiteY1369" fmla="*/ 742684 h 1980152"/>
              <a:gd name="connsiteX1370" fmla="*/ 562351 w 2256938"/>
              <a:gd name="connsiteY1370" fmla="*/ 794586 h 1980152"/>
              <a:gd name="connsiteX1371" fmla="*/ 561855 w 2256938"/>
              <a:gd name="connsiteY1371" fmla="*/ 796361 h 1980152"/>
              <a:gd name="connsiteX1372" fmla="*/ 565295 w 2256938"/>
              <a:gd name="connsiteY1372" fmla="*/ 805941 h 1980152"/>
              <a:gd name="connsiteX1373" fmla="*/ 566767 w 2256938"/>
              <a:gd name="connsiteY1373" fmla="*/ 807000 h 1980152"/>
              <a:gd name="connsiteX1374" fmla="*/ 647232 w 2256938"/>
              <a:gd name="connsiteY1374" fmla="*/ 809268 h 1980152"/>
              <a:gd name="connsiteX1375" fmla="*/ 647275 w 2256938"/>
              <a:gd name="connsiteY1375" fmla="*/ 809268 h 1980152"/>
              <a:gd name="connsiteX1376" fmla="*/ 648591 w 2256938"/>
              <a:gd name="connsiteY1376" fmla="*/ 808587 h 1980152"/>
              <a:gd name="connsiteX1377" fmla="*/ 648775 w 2256938"/>
              <a:gd name="connsiteY1377" fmla="*/ 807115 h 1980152"/>
              <a:gd name="connsiteX1378" fmla="*/ 645351 w 2256938"/>
              <a:gd name="connsiteY1378" fmla="*/ 797419 h 1980152"/>
              <a:gd name="connsiteX1379" fmla="*/ 643836 w 2256938"/>
              <a:gd name="connsiteY1379" fmla="*/ 796361 h 1980152"/>
              <a:gd name="connsiteX1380" fmla="*/ 621034 w 2256938"/>
              <a:gd name="connsiteY1380" fmla="*/ 795948 h 1980152"/>
              <a:gd name="connsiteX1381" fmla="*/ 611409 w 2256938"/>
              <a:gd name="connsiteY1381" fmla="*/ 769026 h 1980152"/>
              <a:gd name="connsiteX1382" fmla="*/ 629384 w 2256938"/>
              <a:gd name="connsiteY1382" fmla="*/ 753714 h 1980152"/>
              <a:gd name="connsiteX1383" fmla="*/ 629724 w 2256938"/>
              <a:gd name="connsiteY1383" fmla="*/ 751590 h 1980152"/>
              <a:gd name="connsiteX1384" fmla="*/ 624360 w 2256938"/>
              <a:gd name="connsiteY1384" fmla="*/ 743068 h 1980152"/>
              <a:gd name="connsiteX1385" fmla="*/ 623227 w 2256938"/>
              <a:gd name="connsiteY1385" fmla="*/ 742307 h 1980152"/>
              <a:gd name="connsiteX1386" fmla="*/ 946842 w 2256938"/>
              <a:gd name="connsiteY1386" fmla="*/ 744119 h 1980152"/>
              <a:gd name="connsiteX1387" fmla="*/ 948922 w 2256938"/>
              <a:gd name="connsiteY1387" fmla="*/ 868257 h 1980152"/>
              <a:gd name="connsiteX1388" fmla="*/ 948878 w 2256938"/>
              <a:gd name="connsiteY1388" fmla="*/ 868714 h 1980152"/>
              <a:gd name="connsiteX1389" fmla="*/ 948951 w 2256938"/>
              <a:gd name="connsiteY1389" fmla="*/ 869438 h 1980152"/>
              <a:gd name="connsiteX1390" fmla="*/ 949110 w 2256938"/>
              <a:gd name="connsiteY1390" fmla="*/ 879018 h 1980152"/>
              <a:gd name="connsiteX1391" fmla="*/ 954654 w 2256938"/>
              <a:gd name="connsiteY1391" fmla="*/ 884497 h 1980152"/>
              <a:gd name="connsiteX1392" fmla="*/ 954741 w 2256938"/>
              <a:gd name="connsiteY1392" fmla="*/ 884497 h 1980152"/>
              <a:gd name="connsiteX1393" fmla="*/ 960205 w 2256938"/>
              <a:gd name="connsiteY1393" fmla="*/ 878859 h 1980152"/>
              <a:gd name="connsiteX1394" fmla="*/ 960133 w 2256938"/>
              <a:gd name="connsiteY1394" fmla="*/ 874670 h 1980152"/>
              <a:gd name="connsiteX1395" fmla="*/ 1015078 w 2256938"/>
              <a:gd name="connsiteY1395" fmla="*/ 924876 h 1980152"/>
              <a:gd name="connsiteX1396" fmla="*/ 953451 w 2256938"/>
              <a:gd name="connsiteY1396" fmla="*/ 891512 h 1980152"/>
              <a:gd name="connsiteX1397" fmla="*/ 933326 w 2256938"/>
              <a:gd name="connsiteY1397" fmla="*/ 875779 h 1980152"/>
              <a:gd name="connsiteX1398" fmla="*/ 933935 w 2256938"/>
              <a:gd name="connsiteY1398" fmla="*/ 753032 h 1980152"/>
              <a:gd name="connsiteX1399" fmla="*/ 1629066 w 2256938"/>
              <a:gd name="connsiteY1399" fmla="*/ 750344 h 1980152"/>
              <a:gd name="connsiteX1400" fmla="*/ 1627522 w 2256938"/>
              <a:gd name="connsiteY1400" fmla="*/ 751474 h 1980152"/>
              <a:gd name="connsiteX1401" fmla="*/ 1614188 w 2256938"/>
              <a:gd name="connsiteY1401" fmla="*/ 790585 h 1980152"/>
              <a:gd name="connsiteX1402" fmla="*/ 1614275 w 2256938"/>
              <a:gd name="connsiteY1402" fmla="*/ 791832 h 1980152"/>
              <a:gd name="connsiteX1403" fmla="*/ 1615181 w 2256938"/>
              <a:gd name="connsiteY1403" fmla="*/ 792665 h 1980152"/>
              <a:gd name="connsiteX1404" fmla="*/ 1624015 w 2256938"/>
              <a:gd name="connsiteY1404" fmla="*/ 795637 h 1980152"/>
              <a:gd name="connsiteX1405" fmla="*/ 1624536 w 2256938"/>
              <a:gd name="connsiteY1405" fmla="*/ 795752 h 1980152"/>
              <a:gd name="connsiteX1406" fmla="*/ 1626051 w 2256938"/>
              <a:gd name="connsiteY1406" fmla="*/ 794615 h 1980152"/>
              <a:gd name="connsiteX1407" fmla="*/ 1635588 w 2256938"/>
              <a:gd name="connsiteY1407" fmla="*/ 766649 h 1980152"/>
              <a:gd name="connsiteX1408" fmla="*/ 1656285 w 2256938"/>
              <a:gd name="connsiteY1408" fmla="*/ 773715 h 1980152"/>
              <a:gd name="connsiteX1409" fmla="*/ 1648770 w 2256938"/>
              <a:gd name="connsiteY1409" fmla="*/ 795752 h 1980152"/>
              <a:gd name="connsiteX1410" fmla="*/ 1648922 w 2256938"/>
              <a:gd name="connsiteY1410" fmla="*/ 797108 h 1980152"/>
              <a:gd name="connsiteX1411" fmla="*/ 1650052 w 2256938"/>
              <a:gd name="connsiteY1411" fmla="*/ 797876 h 1980152"/>
              <a:gd name="connsiteX1412" fmla="*/ 1659343 w 2256938"/>
              <a:gd name="connsiteY1412" fmla="*/ 799456 h 1980152"/>
              <a:gd name="connsiteX1413" fmla="*/ 1659596 w 2256938"/>
              <a:gd name="connsiteY1413" fmla="*/ 799485 h 1980152"/>
              <a:gd name="connsiteX1414" fmla="*/ 1661155 w 2256938"/>
              <a:gd name="connsiteY1414" fmla="*/ 798354 h 1980152"/>
              <a:gd name="connsiteX1415" fmla="*/ 1668169 w 2256938"/>
              <a:gd name="connsiteY1415" fmla="*/ 777788 h 1980152"/>
              <a:gd name="connsiteX1416" fmla="*/ 1685569 w 2256938"/>
              <a:gd name="connsiteY1416" fmla="*/ 783723 h 1980152"/>
              <a:gd name="connsiteX1417" fmla="*/ 1676395 w 2256938"/>
              <a:gd name="connsiteY1417" fmla="*/ 810666 h 1980152"/>
              <a:gd name="connsiteX1418" fmla="*/ 1676482 w 2256938"/>
              <a:gd name="connsiteY1418" fmla="*/ 811913 h 1980152"/>
              <a:gd name="connsiteX1419" fmla="*/ 1677416 w 2256938"/>
              <a:gd name="connsiteY1419" fmla="*/ 812732 h 1980152"/>
              <a:gd name="connsiteX1420" fmla="*/ 1686221 w 2256938"/>
              <a:gd name="connsiteY1420" fmla="*/ 815725 h 1980152"/>
              <a:gd name="connsiteX1421" fmla="*/ 1686743 w 2256938"/>
              <a:gd name="connsiteY1421" fmla="*/ 815797 h 1980152"/>
              <a:gd name="connsiteX1422" fmla="*/ 1688287 w 2256938"/>
              <a:gd name="connsiteY1422" fmla="*/ 814703 h 1980152"/>
              <a:gd name="connsiteX1423" fmla="*/ 1701280 w 2256938"/>
              <a:gd name="connsiteY1423" fmla="*/ 776614 h 1980152"/>
              <a:gd name="connsiteX1424" fmla="*/ 1700258 w 2256938"/>
              <a:gd name="connsiteY1424" fmla="*/ 774548 h 1980152"/>
              <a:gd name="connsiteX1425" fmla="*/ 1700244 w 2256938"/>
              <a:gd name="connsiteY1425" fmla="*/ 774548 h 1980152"/>
              <a:gd name="connsiteX1426" fmla="*/ 1629587 w 2256938"/>
              <a:gd name="connsiteY1426" fmla="*/ 750460 h 1980152"/>
              <a:gd name="connsiteX1427" fmla="*/ 1629066 w 2256938"/>
              <a:gd name="connsiteY1427" fmla="*/ 750344 h 1980152"/>
              <a:gd name="connsiteX1428" fmla="*/ 601444 w 2256938"/>
              <a:gd name="connsiteY1428" fmla="*/ 777563 h 1980152"/>
              <a:gd name="connsiteX1429" fmla="*/ 607941 w 2256938"/>
              <a:gd name="connsiteY1429" fmla="*/ 795680 h 1980152"/>
              <a:gd name="connsiteX1430" fmla="*/ 580878 w 2256938"/>
              <a:gd name="connsiteY1430" fmla="*/ 795180 h 1980152"/>
              <a:gd name="connsiteX1431" fmla="*/ 1050298 w 2256938"/>
              <a:gd name="connsiteY1431" fmla="*/ 798666 h 1980152"/>
              <a:gd name="connsiteX1432" fmla="*/ 1050109 w 2256938"/>
              <a:gd name="connsiteY1432" fmla="*/ 845277 h 1980152"/>
              <a:gd name="connsiteX1433" fmla="*/ 1018629 w 2256938"/>
              <a:gd name="connsiteY1433" fmla="*/ 817080 h 1980152"/>
              <a:gd name="connsiteX1434" fmla="*/ 1050298 w 2256938"/>
              <a:gd name="connsiteY1434" fmla="*/ 798666 h 1980152"/>
              <a:gd name="connsiteX1435" fmla="*/ 1609927 w 2256938"/>
              <a:gd name="connsiteY1435" fmla="*/ 804441 h 1980152"/>
              <a:gd name="connsiteX1436" fmla="*/ 1608499 w 2256938"/>
              <a:gd name="connsiteY1436" fmla="*/ 805347 h 1980152"/>
              <a:gd name="connsiteX1437" fmla="*/ 1604310 w 2256938"/>
              <a:gd name="connsiteY1437" fmla="*/ 813797 h 1980152"/>
              <a:gd name="connsiteX1438" fmla="*/ 1604224 w 2256938"/>
              <a:gd name="connsiteY1438" fmla="*/ 815044 h 1980152"/>
              <a:gd name="connsiteX1439" fmla="*/ 1605021 w 2256938"/>
              <a:gd name="connsiteY1439" fmla="*/ 815993 h 1980152"/>
              <a:gd name="connsiteX1440" fmla="*/ 1652574 w 2256938"/>
              <a:gd name="connsiteY1440" fmla="*/ 839458 h 1980152"/>
              <a:gd name="connsiteX1441" fmla="*/ 1587324 w 2256938"/>
              <a:gd name="connsiteY1441" fmla="*/ 849691 h 1980152"/>
              <a:gd name="connsiteX1442" fmla="*/ 1586150 w 2256938"/>
              <a:gd name="connsiteY1442" fmla="*/ 850596 h 1980152"/>
              <a:gd name="connsiteX1443" fmla="*/ 1582751 w 2256938"/>
              <a:gd name="connsiteY1443" fmla="*/ 857459 h 1980152"/>
              <a:gd name="connsiteX1444" fmla="*/ 1583476 w 2256938"/>
              <a:gd name="connsiteY1444" fmla="*/ 859655 h 1980152"/>
              <a:gd name="connsiteX1445" fmla="*/ 1650422 w 2256938"/>
              <a:gd name="connsiteY1445" fmla="*/ 892722 h 1980152"/>
              <a:gd name="connsiteX1446" fmla="*/ 1651147 w 2256938"/>
              <a:gd name="connsiteY1446" fmla="*/ 892903 h 1980152"/>
              <a:gd name="connsiteX1447" fmla="*/ 1652574 w 2256938"/>
              <a:gd name="connsiteY1447" fmla="*/ 891969 h 1980152"/>
              <a:gd name="connsiteX1448" fmla="*/ 1656763 w 2256938"/>
              <a:gd name="connsiteY1448" fmla="*/ 883548 h 1980152"/>
              <a:gd name="connsiteX1449" fmla="*/ 1656850 w 2256938"/>
              <a:gd name="connsiteY1449" fmla="*/ 882301 h 1980152"/>
              <a:gd name="connsiteX1450" fmla="*/ 1656053 w 2256938"/>
              <a:gd name="connsiteY1450" fmla="*/ 881352 h 1980152"/>
              <a:gd name="connsiteX1451" fmla="*/ 1610456 w 2256938"/>
              <a:gd name="connsiteY1451" fmla="*/ 858822 h 1980152"/>
              <a:gd name="connsiteX1452" fmla="*/ 1673112 w 2256938"/>
              <a:gd name="connsiteY1452" fmla="*/ 848901 h 1980152"/>
              <a:gd name="connsiteX1453" fmla="*/ 1674315 w 2256938"/>
              <a:gd name="connsiteY1453" fmla="*/ 848031 h 1980152"/>
              <a:gd name="connsiteX1454" fmla="*/ 1678322 w 2256938"/>
              <a:gd name="connsiteY1454" fmla="*/ 839878 h 1980152"/>
              <a:gd name="connsiteX1455" fmla="*/ 1677598 w 2256938"/>
              <a:gd name="connsiteY1455" fmla="*/ 837690 h 1980152"/>
              <a:gd name="connsiteX1456" fmla="*/ 1610651 w 2256938"/>
              <a:gd name="connsiteY1456" fmla="*/ 804623 h 1980152"/>
              <a:gd name="connsiteX1457" fmla="*/ 1609927 w 2256938"/>
              <a:gd name="connsiteY1457" fmla="*/ 804441 h 1980152"/>
              <a:gd name="connsiteX1458" fmla="*/ 1086162 w 2256938"/>
              <a:gd name="connsiteY1458" fmla="*/ 809717 h 1980152"/>
              <a:gd name="connsiteX1459" fmla="*/ 1119222 w 2256938"/>
              <a:gd name="connsiteY1459" fmla="*/ 819573 h 1980152"/>
              <a:gd name="connsiteX1460" fmla="*/ 1131230 w 2256938"/>
              <a:gd name="connsiteY1460" fmla="*/ 818399 h 1980152"/>
              <a:gd name="connsiteX1461" fmla="*/ 1190444 w 2256938"/>
              <a:gd name="connsiteY1461" fmla="*/ 880606 h 1980152"/>
              <a:gd name="connsiteX1462" fmla="*/ 1249020 w 2256938"/>
              <a:gd name="connsiteY1462" fmla="*/ 947342 h 1980152"/>
              <a:gd name="connsiteX1463" fmla="*/ 1167348 w 2256938"/>
              <a:gd name="connsiteY1463" fmla="*/ 948885 h 1980152"/>
              <a:gd name="connsiteX1464" fmla="*/ 1152927 w 2256938"/>
              <a:gd name="connsiteY1464" fmla="*/ 919028 h 1980152"/>
              <a:gd name="connsiteX1465" fmla="*/ 1087024 w 2256938"/>
              <a:gd name="connsiteY1465" fmla="*/ 860633 h 1980152"/>
              <a:gd name="connsiteX1466" fmla="*/ 959074 w 2256938"/>
              <a:gd name="connsiteY1466" fmla="*/ 812507 h 1980152"/>
              <a:gd name="connsiteX1467" fmla="*/ 992207 w 2256938"/>
              <a:gd name="connsiteY1467" fmla="*/ 822443 h 1980152"/>
              <a:gd name="connsiteX1468" fmla="*/ 1003193 w 2256938"/>
              <a:gd name="connsiteY1468" fmla="*/ 821428 h 1980152"/>
              <a:gd name="connsiteX1469" fmla="*/ 1050718 w 2256938"/>
              <a:gd name="connsiteY1469" fmla="*/ 865699 h 1980152"/>
              <a:gd name="connsiteX1470" fmla="*/ 1050906 w 2256938"/>
              <a:gd name="connsiteY1470" fmla="*/ 866039 h 1980152"/>
              <a:gd name="connsiteX1471" fmla="*/ 1061095 w 2256938"/>
              <a:gd name="connsiteY1471" fmla="*/ 883432 h 1980152"/>
              <a:gd name="connsiteX1472" fmla="*/ 1110961 w 2256938"/>
              <a:gd name="connsiteY1472" fmla="*/ 945218 h 1980152"/>
              <a:gd name="connsiteX1473" fmla="*/ 1029347 w 2256938"/>
              <a:gd name="connsiteY1473" fmla="*/ 930920 h 1980152"/>
              <a:gd name="connsiteX1474" fmla="*/ 1025840 w 2256938"/>
              <a:gd name="connsiteY1474" fmla="*/ 921934 h 1980152"/>
              <a:gd name="connsiteX1475" fmla="*/ 959937 w 2256938"/>
              <a:gd name="connsiteY1475" fmla="*/ 863547 h 1980152"/>
              <a:gd name="connsiteX1476" fmla="*/ 651946 w 2256938"/>
              <a:gd name="connsiteY1476" fmla="*/ 817805 h 1980152"/>
              <a:gd name="connsiteX1477" fmla="*/ 651040 w 2256938"/>
              <a:gd name="connsiteY1477" fmla="*/ 818058 h 1980152"/>
              <a:gd name="connsiteX1478" fmla="*/ 588805 w 2256938"/>
              <a:gd name="connsiteY1478" fmla="*/ 859698 h 1980152"/>
              <a:gd name="connsiteX1479" fmla="*/ 588281 w 2256938"/>
              <a:gd name="connsiteY1479" fmla="*/ 861851 h 1980152"/>
              <a:gd name="connsiteX1480" fmla="*/ 594353 w 2256938"/>
              <a:gd name="connsiteY1480" fmla="*/ 872678 h 1980152"/>
              <a:gd name="connsiteX1481" fmla="*/ 595783 w 2256938"/>
              <a:gd name="connsiteY1481" fmla="*/ 873511 h 1980152"/>
              <a:gd name="connsiteX1482" fmla="*/ 596009 w 2256938"/>
              <a:gd name="connsiteY1482" fmla="*/ 873511 h 1980152"/>
              <a:gd name="connsiteX1483" fmla="*/ 656588 w 2256938"/>
              <a:gd name="connsiteY1483" fmla="*/ 864452 h 1980152"/>
              <a:gd name="connsiteX1484" fmla="*/ 617297 w 2256938"/>
              <a:gd name="connsiteY1484" fmla="*/ 911441 h 1980152"/>
              <a:gd name="connsiteX1485" fmla="*/ 617112 w 2256938"/>
              <a:gd name="connsiteY1485" fmla="*/ 913253 h 1980152"/>
              <a:gd name="connsiteX1486" fmla="*/ 623270 w 2256938"/>
              <a:gd name="connsiteY1486" fmla="*/ 924195 h 1980152"/>
              <a:gd name="connsiteX1487" fmla="*/ 624699 w 2256938"/>
              <a:gd name="connsiteY1487" fmla="*/ 925029 h 1980152"/>
              <a:gd name="connsiteX1488" fmla="*/ 625379 w 2256938"/>
              <a:gd name="connsiteY1488" fmla="*/ 924876 h 1980152"/>
              <a:gd name="connsiteX1489" fmla="*/ 693388 w 2256938"/>
              <a:gd name="connsiteY1489" fmla="*/ 893556 h 1980152"/>
              <a:gd name="connsiteX1490" fmla="*/ 694266 w 2256938"/>
              <a:gd name="connsiteY1490" fmla="*/ 892563 h 1980152"/>
              <a:gd name="connsiteX1491" fmla="*/ 694110 w 2256938"/>
              <a:gd name="connsiteY1491" fmla="*/ 891287 h 1980152"/>
              <a:gd name="connsiteX1492" fmla="*/ 689468 w 2256938"/>
              <a:gd name="connsiteY1492" fmla="*/ 882983 h 1980152"/>
              <a:gd name="connsiteX1493" fmla="*/ 688039 w 2256938"/>
              <a:gd name="connsiteY1493" fmla="*/ 882149 h 1980152"/>
              <a:gd name="connsiteX1494" fmla="*/ 687359 w 2256938"/>
              <a:gd name="connsiteY1494" fmla="*/ 882301 h 1980152"/>
              <a:gd name="connsiteX1495" fmla="*/ 639717 w 2256938"/>
              <a:gd name="connsiteY1495" fmla="*/ 904426 h 1980152"/>
              <a:gd name="connsiteX1496" fmla="*/ 675838 w 2256938"/>
              <a:gd name="connsiteY1496" fmla="*/ 860112 h 1980152"/>
              <a:gd name="connsiteX1497" fmla="*/ 675993 w 2256938"/>
              <a:gd name="connsiteY1497" fmla="*/ 858300 h 1980152"/>
              <a:gd name="connsiteX1498" fmla="*/ 672215 w 2256938"/>
              <a:gd name="connsiteY1498" fmla="*/ 851575 h 1980152"/>
              <a:gd name="connsiteX1499" fmla="*/ 670827 w 2256938"/>
              <a:gd name="connsiteY1499" fmla="*/ 850749 h 1980152"/>
              <a:gd name="connsiteX1500" fmla="*/ 670601 w 2256938"/>
              <a:gd name="connsiteY1500" fmla="*/ 850778 h 1980152"/>
              <a:gd name="connsiteX1501" fmla="*/ 613900 w 2256938"/>
              <a:gd name="connsiteY1501" fmla="*/ 858481 h 1980152"/>
              <a:gd name="connsiteX1502" fmla="*/ 657607 w 2256938"/>
              <a:gd name="connsiteY1502" fmla="*/ 829269 h 1980152"/>
              <a:gd name="connsiteX1503" fmla="*/ 658145 w 2256938"/>
              <a:gd name="connsiteY1503" fmla="*/ 827117 h 1980152"/>
              <a:gd name="connsiteX1504" fmla="*/ 653347 w 2256938"/>
              <a:gd name="connsiteY1504" fmla="*/ 818623 h 1980152"/>
              <a:gd name="connsiteX1505" fmla="*/ 652328 w 2256938"/>
              <a:gd name="connsiteY1505" fmla="*/ 817834 h 1980152"/>
              <a:gd name="connsiteX1506" fmla="*/ 651946 w 2256938"/>
              <a:gd name="connsiteY1506" fmla="*/ 817805 h 1980152"/>
              <a:gd name="connsiteX1507" fmla="*/ 1578149 w 2256938"/>
              <a:gd name="connsiteY1507" fmla="*/ 873967 h 1980152"/>
              <a:gd name="connsiteX1508" fmla="*/ 1577388 w 2256938"/>
              <a:gd name="connsiteY1508" fmla="*/ 874192 h 1980152"/>
              <a:gd name="connsiteX1509" fmla="*/ 1561127 w 2256938"/>
              <a:gd name="connsiteY1509" fmla="*/ 889324 h 1980152"/>
              <a:gd name="connsiteX1510" fmla="*/ 1565837 w 2256938"/>
              <a:gd name="connsiteY1510" fmla="*/ 922840 h 1980152"/>
              <a:gd name="connsiteX1511" fmla="*/ 1577845 w 2256938"/>
              <a:gd name="connsiteY1511" fmla="*/ 927072 h 1980152"/>
              <a:gd name="connsiteX1512" fmla="*/ 1597433 w 2256938"/>
              <a:gd name="connsiteY1512" fmla="*/ 919485 h 1980152"/>
              <a:gd name="connsiteX1513" fmla="*/ 1610536 w 2256938"/>
              <a:gd name="connsiteY1513" fmla="*/ 913738 h 1980152"/>
              <a:gd name="connsiteX1514" fmla="*/ 1614869 w 2256938"/>
              <a:gd name="connsiteY1514" fmla="*/ 915253 h 1980152"/>
              <a:gd name="connsiteX1515" fmla="*/ 1615927 w 2256938"/>
              <a:gd name="connsiteY1515" fmla="*/ 928884 h 1980152"/>
              <a:gd name="connsiteX1516" fmla="*/ 1603405 w 2256938"/>
              <a:gd name="connsiteY1516" fmla="*/ 938196 h 1980152"/>
              <a:gd name="connsiteX1517" fmla="*/ 1602339 w 2256938"/>
              <a:gd name="connsiteY1517" fmla="*/ 939370 h 1980152"/>
              <a:gd name="connsiteX1518" fmla="*/ 1602839 w 2256938"/>
              <a:gd name="connsiteY1518" fmla="*/ 940914 h 1980152"/>
              <a:gd name="connsiteX1519" fmla="*/ 1610383 w 2256938"/>
              <a:gd name="connsiteY1519" fmla="*/ 947936 h 1980152"/>
              <a:gd name="connsiteX1520" fmla="*/ 1611470 w 2256938"/>
              <a:gd name="connsiteY1520" fmla="*/ 948356 h 1980152"/>
              <a:gd name="connsiteX1521" fmla="*/ 1612195 w 2256938"/>
              <a:gd name="connsiteY1521" fmla="*/ 948204 h 1980152"/>
              <a:gd name="connsiteX1522" fmla="*/ 1625783 w 2256938"/>
              <a:gd name="connsiteY1522" fmla="*/ 935899 h 1980152"/>
              <a:gd name="connsiteX1523" fmla="*/ 1630805 w 2256938"/>
              <a:gd name="connsiteY1523" fmla="*/ 918195 h 1980152"/>
              <a:gd name="connsiteX1524" fmla="*/ 1621659 w 2256938"/>
              <a:gd name="connsiteY1524" fmla="*/ 903774 h 1980152"/>
              <a:gd name="connsiteX1525" fmla="*/ 1610564 w 2256938"/>
              <a:gd name="connsiteY1525" fmla="*/ 900005 h 1980152"/>
              <a:gd name="connsiteX1526" fmla="*/ 1591063 w 2256938"/>
              <a:gd name="connsiteY1526" fmla="*/ 907709 h 1980152"/>
              <a:gd name="connsiteX1527" fmla="*/ 1578041 w 2256938"/>
              <a:gd name="connsiteY1527" fmla="*/ 913368 h 1980152"/>
              <a:gd name="connsiteX1528" fmla="*/ 1572635 w 2256938"/>
              <a:gd name="connsiteY1528" fmla="*/ 911405 h 1980152"/>
              <a:gd name="connsiteX1529" fmla="*/ 1571047 w 2256938"/>
              <a:gd name="connsiteY1529" fmla="*/ 896230 h 1980152"/>
              <a:gd name="connsiteX1530" fmla="*/ 1586563 w 2256938"/>
              <a:gd name="connsiteY1530" fmla="*/ 884156 h 1980152"/>
              <a:gd name="connsiteX1531" fmla="*/ 1587548 w 2256938"/>
              <a:gd name="connsiteY1531" fmla="*/ 882910 h 1980152"/>
              <a:gd name="connsiteX1532" fmla="*/ 1587056 w 2256938"/>
              <a:gd name="connsiteY1532" fmla="*/ 881439 h 1980152"/>
              <a:gd name="connsiteX1533" fmla="*/ 1579244 w 2256938"/>
              <a:gd name="connsiteY1533" fmla="*/ 874373 h 1980152"/>
              <a:gd name="connsiteX1534" fmla="*/ 1578149 w 2256938"/>
              <a:gd name="connsiteY1534" fmla="*/ 873967 h 1980152"/>
              <a:gd name="connsiteX1535" fmla="*/ 701088 w 2256938"/>
              <a:gd name="connsiteY1535" fmla="*/ 900534 h 1980152"/>
              <a:gd name="connsiteX1536" fmla="*/ 699928 w 2256938"/>
              <a:gd name="connsiteY1536" fmla="*/ 901056 h 1980152"/>
              <a:gd name="connsiteX1537" fmla="*/ 693388 w 2256938"/>
              <a:gd name="connsiteY1537" fmla="*/ 907846 h 1980152"/>
              <a:gd name="connsiteX1538" fmla="*/ 693275 w 2256938"/>
              <a:gd name="connsiteY1538" fmla="*/ 909970 h 1980152"/>
              <a:gd name="connsiteX1539" fmla="*/ 708760 w 2256938"/>
              <a:gd name="connsiteY1539" fmla="*/ 930014 h 1980152"/>
              <a:gd name="connsiteX1540" fmla="*/ 658287 w 2256938"/>
              <a:gd name="connsiteY1540" fmla="*/ 968966 h 1980152"/>
              <a:gd name="connsiteX1541" fmla="*/ 657990 w 2256938"/>
              <a:gd name="connsiteY1541" fmla="*/ 971234 h 1980152"/>
              <a:gd name="connsiteX1542" fmla="*/ 664217 w 2256938"/>
              <a:gd name="connsiteY1542" fmla="*/ 979300 h 1980152"/>
              <a:gd name="connsiteX1543" fmla="*/ 665279 w 2256938"/>
              <a:gd name="connsiteY1543" fmla="*/ 979909 h 1980152"/>
              <a:gd name="connsiteX1544" fmla="*/ 665505 w 2256938"/>
              <a:gd name="connsiteY1544" fmla="*/ 979909 h 1980152"/>
              <a:gd name="connsiteX1545" fmla="*/ 666482 w 2256938"/>
              <a:gd name="connsiteY1545" fmla="*/ 979568 h 1980152"/>
              <a:gd name="connsiteX1546" fmla="*/ 725632 w 2256938"/>
              <a:gd name="connsiteY1546" fmla="*/ 933978 h 1980152"/>
              <a:gd name="connsiteX1547" fmla="*/ 726227 w 2256938"/>
              <a:gd name="connsiteY1547" fmla="*/ 932877 h 1980152"/>
              <a:gd name="connsiteX1548" fmla="*/ 725886 w 2256938"/>
              <a:gd name="connsiteY1548" fmla="*/ 931674 h 1980152"/>
              <a:gd name="connsiteX1549" fmla="*/ 702376 w 2256938"/>
              <a:gd name="connsiteY1549" fmla="*/ 901172 h 1980152"/>
              <a:gd name="connsiteX1550" fmla="*/ 701173 w 2256938"/>
              <a:gd name="connsiteY1550" fmla="*/ 900534 h 1980152"/>
              <a:gd name="connsiteX1551" fmla="*/ 1538408 w 2256938"/>
              <a:gd name="connsiteY1551" fmla="*/ 923137 h 1980152"/>
              <a:gd name="connsiteX1552" fmla="*/ 1537118 w 2256938"/>
              <a:gd name="connsiteY1552" fmla="*/ 923746 h 1980152"/>
              <a:gd name="connsiteX1553" fmla="*/ 1530741 w 2256938"/>
              <a:gd name="connsiteY1553" fmla="*/ 931631 h 1980152"/>
              <a:gd name="connsiteX1554" fmla="*/ 1530371 w 2256938"/>
              <a:gd name="connsiteY1554" fmla="*/ 932848 h 1980152"/>
              <a:gd name="connsiteX1555" fmla="*/ 1530965 w 2256938"/>
              <a:gd name="connsiteY1555" fmla="*/ 933935 h 1980152"/>
              <a:gd name="connsiteX1556" fmla="*/ 1589020 w 2256938"/>
              <a:gd name="connsiteY1556" fmla="*/ 980923 h 1980152"/>
              <a:gd name="connsiteX1557" fmla="*/ 1590041 w 2256938"/>
              <a:gd name="connsiteY1557" fmla="*/ 981264 h 1980152"/>
              <a:gd name="connsiteX1558" fmla="*/ 1590186 w 2256938"/>
              <a:gd name="connsiteY1558" fmla="*/ 981264 h 1980152"/>
              <a:gd name="connsiteX1559" fmla="*/ 1591288 w 2256938"/>
              <a:gd name="connsiteY1559" fmla="*/ 980655 h 1980152"/>
              <a:gd name="connsiteX1560" fmla="*/ 1597701 w 2256938"/>
              <a:gd name="connsiteY1560" fmla="*/ 972771 h 1980152"/>
              <a:gd name="connsiteX1561" fmla="*/ 1597469 w 2256938"/>
              <a:gd name="connsiteY1561" fmla="*/ 970466 h 1980152"/>
              <a:gd name="connsiteX1562" fmla="*/ 1539430 w 2256938"/>
              <a:gd name="connsiteY1562" fmla="*/ 923521 h 1980152"/>
              <a:gd name="connsiteX1563" fmla="*/ 1538408 w 2256938"/>
              <a:gd name="connsiteY1563" fmla="*/ 923137 h 1980152"/>
              <a:gd name="connsiteX1564" fmla="*/ 732879 w 2256938"/>
              <a:gd name="connsiteY1564" fmla="*/ 944312 h 1980152"/>
              <a:gd name="connsiteX1565" fmla="*/ 732423 w 2256938"/>
              <a:gd name="connsiteY1565" fmla="*/ 944356 h 1980152"/>
              <a:gd name="connsiteX1566" fmla="*/ 731408 w 2256938"/>
              <a:gd name="connsiteY1566" fmla="*/ 945262 h 1980152"/>
              <a:gd name="connsiteX1567" fmla="*/ 699503 w 2256938"/>
              <a:gd name="connsiteY1567" fmla="*/ 1017571 h 1980152"/>
              <a:gd name="connsiteX1568" fmla="*/ 699843 w 2256938"/>
              <a:gd name="connsiteY1568" fmla="*/ 1019382 h 1980152"/>
              <a:gd name="connsiteX1569" fmla="*/ 707019 w 2256938"/>
              <a:gd name="connsiteY1569" fmla="*/ 1026600 h 1980152"/>
              <a:gd name="connsiteX1570" fmla="*/ 708194 w 2256938"/>
              <a:gd name="connsiteY1570" fmla="*/ 1027086 h 1980152"/>
              <a:gd name="connsiteX1571" fmla="*/ 708831 w 2256938"/>
              <a:gd name="connsiteY1571" fmla="*/ 1026941 h 1980152"/>
              <a:gd name="connsiteX1572" fmla="*/ 782614 w 2256938"/>
              <a:gd name="connsiteY1572" fmla="*/ 994743 h 1980152"/>
              <a:gd name="connsiteX1573" fmla="*/ 783563 w 2256938"/>
              <a:gd name="connsiteY1573" fmla="*/ 993569 h 1980152"/>
              <a:gd name="connsiteX1574" fmla="*/ 783107 w 2256938"/>
              <a:gd name="connsiteY1574" fmla="*/ 992134 h 1980152"/>
              <a:gd name="connsiteX1575" fmla="*/ 775860 w 2256938"/>
              <a:gd name="connsiteY1575" fmla="*/ 984822 h 1980152"/>
              <a:gd name="connsiteX1576" fmla="*/ 774730 w 2256938"/>
              <a:gd name="connsiteY1576" fmla="*/ 984366 h 1980152"/>
              <a:gd name="connsiteX1577" fmla="*/ 774056 w 2256938"/>
              <a:gd name="connsiteY1577" fmla="*/ 984482 h 1980152"/>
              <a:gd name="connsiteX1578" fmla="*/ 753257 w 2256938"/>
              <a:gd name="connsiteY1578" fmla="*/ 993881 h 1980152"/>
              <a:gd name="connsiteX1579" fmla="*/ 733060 w 2256938"/>
              <a:gd name="connsiteY1579" fmla="*/ 973568 h 1980152"/>
              <a:gd name="connsiteX1580" fmla="*/ 742844 w 2256938"/>
              <a:gd name="connsiteY1580" fmla="*/ 952052 h 1980152"/>
              <a:gd name="connsiteX1581" fmla="*/ 742235 w 2256938"/>
              <a:gd name="connsiteY1581" fmla="*/ 950016 h 1980152"/>
              <a:gd name="connsiteX1582" fmla="*/ 733742 w 2256938"/>
              <a:gd name="connsiteY1582" fmla="*/ 944537 h 1980152"/>
              <a:gd name="connsiteX1583" fmla="*/ 732879 w 2256938"/>
              <a:gd name="connsiteY1583" fmla="*/ 944312 h 1980152"/>
              <a:gd name="connsiteX1584" fmla="*/ 1522697 w 2256938"/>
              <a:gd name="connsiteY1584" fmla="*/ 948697 h 1980152"/>
              <a:gd name="connsiteX1585" fmla="*/ 1522218 w 2256938"/>
              <a:gd name="connsiteY1585" fmla="*/ 948769 h 1980152"/>
              <a:gd name="connsiteX1586" fmla="*/ 1503536 w 2256938"/>
              <a:gd name="connsiteY1586" fmla="*/ 960813 h 1980152"/>
              <a:gd name="connsiteX1587" fmla="*/ 1495296 w 2256938"/>
              <a:gd name="connsiteY1587" fmla="*/ 978054 h 1980152"/>
              <a:gd name="connsiteX1588" fmla="*/ 1502246 w 2256938"/>
              <a:gd name="connsiteY1588" fmla="*/ 994671 h 1980152"/>
              <a:gd name="connsiteX1589" fmla="*/ 1516740 w 2256938"/>
              <a:gd name="connsiteY1589" fmla="*/ 1001193 h 1980152"/>
              <a:gd name="connsiteX1590" fmla="*/ 1533907 w 2256938"/>
              <a:gd name="connsiteY1590" fmla="*/ 996895 h 1980152"/>
              <a:gd name="connsiteX1591" fmla="*/ 1546408 w 2256938"/>
              <a:gd name="connsiteY1591" fmla="*/ 993424 h 1980152"/>
              <a:gd name="connsiteX1592" fmla="*/ 1551843 w 2256938"/>
              <a:gd name="connsiteY1592" fmla="*/ 995830 h 1980152"/>
              <a:gd name="connsiteX1593" fmla="*/ 1550481 w 2256938"/>
              <a:gd name="connsiteY1593" fmla="*/ 1009418 h 1980152"/>
              <a:gd name="connsiteX1594" fmla="*/ 1536509 w 2256938"/>
              <a:gd name="connsiteY1594" fmla="*/ 1016368 h 1980152"/>
              <a:gd name="connsiteX1595" fmla="*/ 1535270 w 2256938"/>
              <a:gd name="connsiteY1595" fmla="*/ 1017346 h 1980152"/>
              <a:gd name="connsiteX1596" fmla="*/ 1535466 w 2256938"/>
              <a:gd name="connsiteY1596" fmla="*/ 1018933 h 1980152"/>
              <a:gd name="connsiteX1597" fmla="*/ 1541647 w 2256938"/>
              <a:gd name="connsiteY1597" fmla="*/ 1027194 h 1980152"/>
              <a:gd name="connsiteX1598" fmla="*/ 1542937 w 2256938"/>
              <a:gd name="connsiteY1598" fmla="*/ 1027847 h 1980152"/>
              <a:gd name="connsiteX1599" fmla="*/ 1543394 w 2256938"/>
              <a:gd name="connsiteY1599" fmla="*/ 1027760 h 1980152"/>
              <a:gd name="connsiteX1600" fmla="*/ 1558974 w 2256938"/>
              <a:gd name="connsiteY1600" fmla="*/ 1018071 h 1980152"/>
              <a:gd name="connsiteX1601" fmla="*/ 1560561 w 2256938"/>
              <a:gd name="connsiteY1601" fmla="*/ 985757 h 1980152"/>
              <a:gd name="connsiteX1602" fmla="*/ 1547039 w 2256938"/>
              <a:gd name="connsiteY1602" fmla="*/ 979749 h 1980152"/>
              <a:gd name="connsiteX1603" fmla="*/ 1529719 w 2256938"/>
              <a:gd name="connsiteY1603" fmla="*/ 984213 h 1980152"/>
              <a:gd name="connsiteX1604" fmla="*/ 1517486 w 2256938"/>
              <a:gd name="connsiteY1604" fmla="*/ 987569 h 1980152"/>
              <a:gd name="connsiteX1605" fmla="*/ 1510964 w 2256938"/>
              <a:gd name="connsiteY1605" fmla="*/ 984554 h 1980152"/>
              <a:gd name="connsiteX1606" fmla="*/ 1512095 w 2256938"/>
              <a:gd name="connsiteY1606" fmla="*/ 969379 h 1980152"/>
              <a:gd name="connsiteX1607" fmla="*/ 1529494 w 2256938"/>
              <a:gd name="connsiteY1607" fmla="*/ 960205 h 1980152"/>
              <a:gd name="connsiteX1608" fmla="*/ 1530668 w 2256938"/>
              <a:gd name="connsiteY1608" fmla="*/ 959190 h 1980152"/>
              <a:gd name="connsiteX1609" fmla="*/ 1530400 w 2256938"/>
              <a:gd name="connsiteY1609" fmla="*/ 957647 h 1980152"/>
              <a:gd name="connsiteX1610" fmla="*/ 1523987 w 2256938"/>
              <a:gd name="connsiteY1610" fmla="*/ 949334 h 1980152"/>
              <a:gd name="connsiteX1611" fmla="*/ 1522697 w 2256938"/>
              <a:gd name="connsiteY1611" fmla="*/ 948697 h 1980152"/>
              <a:gd name="connsiteX1612" fmla="*/ 727698 w 2256938"/>
              <a:gd name="connsiteY1612" fmla="*/ 985525 h 1980152"/>
              <a:gd name="connsiteX1613" fmla="*/ 741257 w 2256938"/>
              <a:gd name="connsiteY1613" fmla="*/ 999156 h 1980152"/>
              <a:gd name="connsiteX1614" fmla="*/ 716573 w 2256938"/>
              <a:gd name="connsiteY1614" fmla="*/ 1010208 h 1980152"/>
              <a:gd name="connsiteX1615" fmla="*/ 1211213 w 2256938"/>
              <a:gd name="connsiteY1615" fmla="*/ 993960 h 1980152"/>
              <a:gd name="connsiteX1616" fmla="*/ 1257412 w 2256938"/>
              <a:gd name="connsiteY1616" fmla="*/ 1007461 h 1980152"/>
              <a:gd name="connsiteX1617" fmla="*/ 1260043 w 2256938"/>
              <a:gd name="connsiteY1617" fmla="*/ 1053848 h 1980152"/>
              <a:gd name="connsiteX1618" fmla="*/ 1260267 w 2256938"/>
              <a:gd name="connsiteY1618" fmla="*/ 1055022 h 1980152"/>
              <a:gd name="connsiteX1619" fmla="*/ 1260267 w 2256938"/>
              <a:gd name="connsiteY1619" fmla="*/ 1055392 h 1980152"/>
              <a:gd name="connsiteX1620" fmla="*/ 1262420 w 2256938"/>
              <a:gd name="connsiteY1620" fmla="*/ 1093887 h 1980152"/>
              <a:gd name="connsiteX1621" fmla="*/ 1222787 w 2256938"/>
              <a:gd name="connsiteY1621" fmla="*/ 1094568 h 1980152"/>
              <a:gd name="connsiteX1622" fmla="*/ 1185241 w 2256938"/>
              <a:gd name="connsiteY1622" fmla="*/ 1104982 h 1980152"/>
              <a:gd name="connsiteX1623" fmla="*/ 995801 w 2256938"/>
              <a:gd name="connsiteY1623" fmla="*/ 1128172 h 1980152"/>
              <a:gd name="connsiteX1624" fmla="*/ 988214 w 2256938"/>
              <a:gd name="connsiteY1624" fmla="*/ 1025499 h 1980152"/>
              <a:gd name="connsiteX1625" fmla="*/ 988670 w 2256938"/>
              <a:gd name="connsiteY1625" fmla="*/ 1025723 h 1980152"/>
              <a:gd name="connsiteX1626" fmla="*/ 1022028 w 2256938"/>
              <a:gd name="connsiteY1626" fmla="*/ 1031470 h 1980152"/>
              <a:gd name="connsiteX1627" fmla="*/ 1088655 w 2256938"/>
              <a:gd name="connsiteY1627" fmla="*/ 1017426 h 1980152"/>
              <a:gd name="connsiteX1628" fmla="*/ 1165609 w 2256938"/>
              <a:gd name="connsiteY1628" fmla="*/ 999229 h 1980152"/>
              <a:gd name="connsiteX1629" fmla="*/ 1211213 w 2256938"/>
              <a:gd name="connsiteY1629" fmla="*/ 993960 h 1980152"/>
              <a:gd name="connsiteX1630" fmla="*/ 1001845 w 2256938"/>
              <a:gd name="connsiteY1630" fmla="*/ 1014302 h 1980152"/>
              <a:gd name="connsiteX1631" fmla="*/ 1015237 w 2256938"/>
              <a:gd name="connsiteY1631" fmla="*/ 1014628 h 1980152"/>
              <a:gd name="connsiteX1632" fmla="*/ 1014078 w 2256938"/>
              <a:gd name="connsiteY1632" fmla="*/ 1020897 h 1980152"/>
              <a:gd name="connsiteX1633" fmla="*/ 993990 w 2256938"/>
              <a:gd name="connsiteY1633" fmla="*/ 1016324 h 1980152"/>
              <a:gd name="connsiteX1634" fmla="*/ 991613 w 2256938"/>
              <a:gd name="connsiteY1634" fmla="*/ 1014897 h 1980152"/>
              <a:gd name="connsiteX1635" fmla="*/ 1001845 w 2256938"/>
              <a:gd name="connsiteY1635" fmla="*/ 1014302 h 1980152"/>
              <a:gd name="connsiteX1636" fmla="*/ 1221272 w 2256938"/>
              <a:gd name="connsiteY1636" fmla="*/ 1022100 h 1980152"/>
              <a:gd name="connsiteX1637" fmla="*/ 1208228 w 2256938"/>
              <a:gd name="connsiteY1637" fmla="*/ 1027310 h 1980152"/>
              <a:gd name="connsiteX1638" fmla="*/ 1207728 w 2256938"/>
              <a:gd name="connsiteY1638" fmla="*/ 1028600 h 1980152"/>
              <a:gd name="connsiteX1639" fmla="*/ 1208525 w 2256938"/>
              <a:gd name="connsiteY1639" fmla="*/ 1033579 h 1980152"/>
              <a:gd name="connsiteX1640" fmla="*/ 1209358 w 2256938"/>
              <a:gd name="connsiteY1640" fmla="*/ 1034557 h 1980152"/>
              <a:gd name="connsiteX1641" fmla="*/ 1210713 w 2256938"/>
              <a:gd name="connsiteY1641" fmla="*/ 1034260 h 1980152"/>
              <a:gd name="connsiteX1642" fmla="*/ 1220975 w 2256938"/>
              <a:gd name="connsiteY1642" fmla="*/ 1029615 h 1980152"/>
              <a:gd name="connsiteX1643" fmla="*/ 1227048 w 2256938"/>
              <a:gd name="connsiteY1643" fmla="*/ 1034977 h 1980152"/>
              <a:gd name="connsiteX1644" fmla="*/ 1222149 w 2256938"/>
              <a:gd name="connsiteY1644" fmla="*/ 1043275 h 1980152"/>
              <a:gd name="connsiteX1645" fmla="*/ 1207010 w 2256938"/>
              <a:gd name="connsiteY1645" fmla="*/ 1058986 h 1980152"/>
              <a:gd name="connsiteX1646" fmla="*/ 1206641 w 2256938"/>
              <a:gd name="connsiteY1646" fmla="*/ 1059965 h 1980152"/>
              <a:gd name="connsiteX1647" fmla="*/ 1206641 w 2256938"/>
              <a:gd name="connsiteY1647" fmla="*/ 1063965 h 1980152"/>
              <a:gd name="connsiteX1648" fmla="*/ 1207952 w 2256938"/>
              <a:gd name="connsiteY1648" fmla="*/ 1065211 h 1980152"/>
              <a:gd name="connsiteX1649" fmla="*/ 1234635 w 2256938"/>
              <a:gd name="connsiteY1649" fmla="*/ 1065356 h 1980152"/>
              <a:gd name="connsiteX1650" fmla="*/ 1235657 w 2256938"/>
              <a:gd name="connsiteY1650" fmla="*/ 1064987 h 1980152"/>
              <a:gd name="connsiteX1651" fmla="*/ 1235969 w 2256938"/>
              <a:gd name="connsiteY1651" fmla="*/ 1063921 h 1980152"/>
              <a:gd name="connsiteX1652" fmla="*/ 1235244 w 2256938"/>
              <a:gd name="connsiteY1652" fmla="*/ 1059211 h 1980152"/>
              <a:gd name="connsiteX1653" fmla="*/ 1233925 w 2256938"/>
              <a:gd name="connsiteY1653" fmla="*/ 1057964 h 1980152"/>
              <a:gd name="connsiteX1654" fmla="*/ 1218417 w 2256938"/>
              <a:gd name="connsiteY1654" fmla="*/ 1057356 h 1980152"/>
              <a:gd name="connsiteX1655" fmla="*/ 1227700 w 2256938"/>
              <a:gd name="connsiteY1655" fmla="*/ 1048486 h 1980152"/>
              <a:gd name="connsiteX1656" fmla="*/ 1235360 w 2256938"/>
              <a:gd name="connsiteY1656" fmla="*/ 1035231 h 1980152"/>
              <a:gd name="connsiteX1657" fmla="*/ 1221272 w 2256938"/>
              <a:gd name="connsiteY1657" fmla="*/ 1022100 h 1980152"/>
              <a:gd name="connsiteX1658" fmla="*/ 1196575 w 2256938"/>
              <a:gd name="connsiteY1658" fmla="*/ 1023912 h 1980152"/>
              <a:gd name="connsiteX1659" fmla="*/ 1196024 w 2256938"/>
              <a:gd name="connsiteY1659" fmla="*/ 1023999 h 1980152"/>
              <a:gd name="connsiteX1660" fmla="*/ 1172856 w 2256938"/>
              <a:gd name="connsiteY1660" fmla="*/ 1053921 h 1980152"/>
              <a:gd name="connsiteX1661" fmla="*/ 1188893 w 2256938"/>
              <a:gd name="connsiteY1661" fmla="*/ 1068451 h 1980152"/>
              <a:gd name="connsiteX1662" fmla="*/ 1204329 w 2256938"/>
              <a:gd name="connsiteY1662" fmla="*/ 1052189 h 1980152"/>
              <a:gd name="connsiteX1663" fmla="*/ 1190292 w 2256938"/>
              <a:gd name="connsiteY1663" fmla="*/ 1040782 h 1980152"/>
              <a:gd name="connsiteX1664" fmla="*/ 1182255 w 2256938"/>
              <a:gd name="connsiteY1664" fmla="*/ 1043956 h 1980152"/>
              <a:gd name="connsiteX1665" fmla="*/ 1197379 w 2256938"/>
              <a:gd name="connsiteY1665" fmla="*/ 1031086 h 1980152"/>
              <a:gd name="connsiteX1666" fmla="*/ 1198372 w 2256938"/>
              <a:gd name="connsiteY1666" fmla="*/ 1029434 h 1980152"/>
              <a:gd name="connsiteX1667" fmla="*/ 1197655 w 2256938"/>
              <a:gd name="connsiteY1667" fmla="*/ 1024904 h 1980152"/>
              <a:gd name="connsiteX1668" fmla="*/ 1197089 w 2256938"/>
              <a:gd name="connsiteY1668" fmla="*/ 1024064 h 1980152"/>
              <a:gd name="connsiteX1669" fmla="*/ 1196575 w 2256938"/>
              <a:gd name="connsiteY1669" fmla="*/ 1023912 h 1980152"/>
              <a:gd name="connsiteX1670" fmla="*/ 1158543 w 2256938"/>
              <a:gd name="connsiteY1670" fmla="*/ 1032956 h 1980152"/>
              <a:gd name="connsiteX1671" fmla="*/ 1153377 w 2256938"/>
              <a:gd name="connsiteY1671" fmla="*/ 1033731 h 1980152"/>
              <a:gd name="connsiteX1672" fmla="*/ 1138020 w 2256938"/>
              <a:gd name="connsiteY1672" fmla="*/ 1052754 h 1980152"/>
              <a:gd name="connsiteX1673" fmla="*/ 1152065 w 2256938"/>
              <a:gd name="connsiteY1673" fmla="*/ 1062073 h 1980152"/>
              <a:gd name="connsiteX1674" fmla="*/ 1159717 w 2256938"/>
              <a:gd name="connsiteY1674" fmla="*/ 1058378 h 1980152"/>
              <a:gd name="connsiteX1675" fmla="*/ 1144390 w 2256938"/>
              <a:gd name="connsiteY1675" fmla="*/ 1072458 h 1980152"/>
              <a:gd name="connsiteX1676" fmla="*/ 1143340 w 2256938"/>
              <a:gd name="connsiteY1676" fmla="*/ 1074342 h 1980152"/>
              <a:gd name="connsiteX1677" fmla="*/ 1144137 w 2256938"/>
              <a:gd name="connsiteY1677" fmla="*/ 1078719 h 1980152"/>
              <a:gd name="connsiteX1678" fmla="*/ 1144702 w 2256938"/>
              <a:gd name="connsiteY1678" fmla="*/ 1079437 h 1980152"/>
              <a:gd name="connsiteX1679" fmla="*/ 1145448 w 2256938"/>
              <a:gd name="connsiteY1679" fmla="*/ 1079480 h 1980152"/>
              <a:gd name="connsiteX1680" fmla="*/ 1145724 w 2256938"/>
              <a:gd name="connsiteY1680" fmla="*/ 1079372 h 1980152"/>
              <a:gd name="connsiteX1681" fmla="*/ 1169501 w 2256938"/>
              <a:gd name="connsiteY1681" fmla="*/ 1047239 h 1980152"/>
              <a:gd name="connsiteX1682" fmla="*/ 1158543 w 2256938"/>
              <a:gd name="connsiteY1682" fmla="*/ 1032956 h 1980152"/>
              <a:gd name="connsiteX1683" fmla="*/ 1155036 w 2256938"/>
              <a:gd name="connsiteY1683" fmla="*/ 1040724 h 1980152"/>
              <a:gd name="connsiteX1684" fmla="*/ 1161529 w 2256938"/>
              <a:gd name="connsiteY1684" fmla="*/ 1049362 h 1980152"/>
              <a:gd name="connsiteX1685" fmla="*/ 1153195 w 2256938"/>
              <a:gd name="connsiteY1685" fmla="*/ 1054457 h 1980152"/>
              <a:gd name="connsiteX1686" fmla="*/ 1146130 w 2256938"/>
              <a:gd name="connsiteY1686" fmla="*/ 1050000 h 1980152"/>
              <a:gd name="connsiteX1687" fmla="*/ 1153268 w 2256938"/>
              <a:gd name="connsiteY1687" fmla="*/ 1041050 h 1980152"/>
              <a:gd name="connsiteX1688" fmla="*/ 1155036 w 2256938"/>
              <a:gd name="connsiteY1688" fmla="*/ 1040724 h 1980152"/>
              <a:gd name="connsiteX1689" fmla="*/ 1190785 w 2256938"/>
              <a:gd name="connsiteY1689" fmla="*/ 1048087 h 1980152"/>
              <a:gd name="connsiteX1690" fmla="*/ 1196220 w 2256938"/>
              <a:gd name="connsiteY1690" fmla="*/ 1053435 h 1980152"/>
              <a:gd name="connsiteX1691" fmla="*/ 1189089 w 2256938"/>
              <a:gd name="connsiteY1691" fmla="*/ 1061139 h 1980152"/>
              <a:gd name="connsiteX1692" fmla="*/ 1180820 w 2256938"/>
              <a:gd name="connsiteY1692" fmla="*/ 1052645 h 1980152"/>
              <a:gd name="connsiteX1693" fmla="*/ 1189089 w 2256938"/>
              <a:gd name="connsiteY1693" fmla="*/ 1048297 h 1980152"/>
              <a:gd name="connsiteX1694" fmla="*/ 1190785 w 2256938"/>
              <a:gd name="connsiteY1694" fmla="*/ 1048087 h 1980152"/>
              <a:gd name="connsiteX1695" fmla="*/ 1095076 w 2256938"/>
              <a:gd name="connsiteY1695" fmla="*/ 1052928 h 1980152"/>
              <a:gd name="connsiteX1696" fmla="*/ 1086459 w 2256938"/>
              <a:gd name="connsiteY1696" fmla="*/ 1054189 h 1980152"/>
              <a:gd name="connsiteX1697" fmla="*/ 1074386 w 2256938"/>
              <a:gd name="connsiteY1697" fmla="*/ 1057204 h 1980152"/>
              <a:gd name="connsiteX1698" fmla="*/ 1073053 w 2256938"/>
              <a:gd name="connsiteY1698" fmla="*/ 1058870 h 1980152"/>
              <a:gd name="connsiteX1699" fmla="*/ 1073053 w 2256938"/>
              <a:gd name="connsiteY1699" fmla="*/ 1098800 h 1980152"/>
              <a:gd name="connsiteX1700" fmla="*/ 1074386 w 2256938"/>
              <a:gd name="connsiteY1700" fmla="*/ 1099858 h 1980152"/>
              <a:gd name="connsiteX1701" fmla="*/ 1086235 w 2256938"/>
              <a:gd name="connsiteY1701" fmla="*/ 1096916 h 1980152"/>
              <a:gd name="connsiteX1702" fmla="*/ 1109787 w 2256938"/>
              <a:gd name="connsiteY1702" fmla="*/ 1068639 h 1980152"/>
              <a:gd name="connsiteX1703" fmla="*/ 1095076 w 2256938"/>
              <a:gd name="connsiteY1703" fmla="*/ 1052928 h 1980152"/>
              <a:gd name="connsiteX1704" fmla="*/ 1092206 w 2256938"/>
              <a:gd name="connsiteY1704" fmla="*/ 1060936 h 1980152"/>
              <a:gd name="connsiteX1705" fmla="*/ 1101221 w 2256938"/>
              <a:gd name="connsiteY1705" fmla="*/ 1071328 h 1980152"/>
              <a:gd name="connsiteX1706" fmla="*/ 1086459 w 2256938"/>
              <a:gd name="connsiteY1706" fmla="*/ 1089220 h 1980152"/>
              <a:gd name="connsiteX1707" fmla="*/ 1081408 w 2256938"/>
              <a:gd name="connsiteY1707" fmla="*/ 1090532 h 1980152"/>
              <a:gd name="connsiteX1708" fmla="*/ 1081408 w 2256938"/>
              <a:gd name="connsiteY1708" fmla="*/ 1063131 h 1980152"/>
              <a:gd name="connsiteX1709" fmla="*/ 1086640 w 2256938"/>
              <a:gd name="connsiteY1709" fmla="*/ 1061776 h 1980152"/>
              <a:gd name="connsiteX1710" fmla="*/ 1092206 w 2256938"/>
              <a:gd name="connsiteY1710" fmla="*/ 1060936 h 1980152"/>
              <a:gd name="connsiteX1711" fmla="*/ 1037768 w 2256938"/>
              <a:gd name="connsiteY1711" fmla="*/ 1062494 h 1980152"/>
              <a:gd name="connsiteX1712" fmla="*/ 1032065 w 2256938"/>
              <a:gd name="connsiteY1712" fmla="*/ 1062682 h 1980152"/>
              <a:gd name="connsiteX1713" fmla="*/ 1030862 w 2256938"/>
              <a:gd name="connsiteY1713" fmla="*/ 1063544 h 1980152"/>
              <a:gd name="connsiteX1714" fmla="*/ 1014513 w 2256938"/>
              <a:gd name="connsiteY1714" fmla="*/ 1102837 h 1980152"/>
              <a:gd name="connsiteX1715" fmla="*/ 1014629 w 2256938"/>
              <a:gd name="connsiteY1715" fmla="*/ 1104119 h 1980152"/>
              <a:gd name="connsiteX1716" fmla="*/ 1015759 w 2256938"/>
              <a:gd name="connsiteY1716" fmla="*/ 1104844 h 1980152"/>
              <a:gd name="connsiteX1717" fmla="*/ 1021506 w 2256938"/>
              <a:gd name="connsiteY1717" fmla="*/ 1105293 h 1980152"/>
              <a:gd name="connsiteX1718" fmla="*/ 1022752 w 2256938"/>
              <a:gd name="connsiteY1718" fmla="*/ 1104504 h 1980152"/>
              <a:gd name="connsiteX1719" fmla="*/ 1027122 w 2256938"/>
              <a:gd name="connsiteY1719" fmla="*/ 1093517 h 1980152"/>
              <a:gd name="connsiteX1720" fmla="*/ 1042565 w 2256938"/>
              <a:gd name="connsiteY1720" fmla="*/ 1093025 h 1980152"/>
              <a:gd name="connsiteX1721" fmla="*/ 1047123 w 2256938"/>
              <a:gd name="connsiteY1721" fmla="*/ 1104119 h 1980152"/>
              <a:gd name="connsiteX1722" fmla="*/ 1048370 w 2256938"/>
              <a:gd name="connsiteY1722" fmla="*/ 1104844 h 1980152"/>
              <a:gd name="connsiteX1723" fmla="*/ 1048638 w 2256938"/>
              <a:gd name="connsiteY1723" fmla="*/ 1104757 h 1980152"/>
              <a:gd name="connsiteX1724" fmla="*/ 1054117 w 2256938"/>
              <a:gd name="connsiteY1724" fmla="*/ 1102916 h 1980152"/>
              <a:gd name="connsiteX1725" fmla="*/ 1055051 w 2256938"/>
              <a:gd name="connsiteY1725" fmla="*/ 1102083 h 1980152"/>
              <a:gd name="connsiteX1726" fmla="*/ 1055095 w 2256938"/>
              <a:gd name="connsiteY1726" fmla="*/ 1100909 h 1980152"/>
              <a:gd name="connsiteX1727" fmla="*/ 1039014 w 2256938"/>
              <a:gd name="connsiteY1727" fmla="*/ 1063247 h 1980152"/>
              <a:gd name="connsiteX1728" fmla="*/ 1037768 w 2256938"/>
              <a:gd name="connsiteY1728" fmla="*/ 1062494 h 1980152"/>
              <a:gd name="connsiteX1729" fmla="*/ 1034826 w 2256938"/>
              <a:gd name="connsiteY1729" fmla="*/ 1074074 h 1980152"/>
              <a:gd name="connsiteX1730" fmla="*/ 1039536 w 2256938"/>
              <a:gd name="connsiteY1730" fmla="*/ 1085705 h 1980152"/>
              <a:gd name="connsiteX1731" fmla="*/ 1030108 w 2256938"/>
              <a:gd name="connsiteY1731" fmla="*/ 1086046 h 1980152"/>
              <a:gd name="connsiteX1732" fmla="*/ 1034826 w 2256938"/>
              <a:gd name="connsiteY1732" fmla="*/ 1074074 h 1980152"/>
              <a:gd name="connsiteX1733" fmla="*/ 1112504 w 2256938"/>
              <a:gd name="connsiteY1733" fmla="*/ 1081473 h 1980152"/>
              <a:gd name="connsiteX1734" fmla="*/ 1111526 w 2256938"/>
              <a:gd name="connsiteY1734" fmla="*/ 1081662 h 1980152"/>
              <a:gd name="connsiteX1735" fmla="*/ 1107591 w 2256938"/>
              <a:gd name="connsiteY1735" fmla="*/ 1086872 h 1980152"/>
              <a:gd name="connsiteX1736" fmla="*/ 1111526 w 2256938"/>
              <a:gd name="connsiteY1736" fmla="*/ 1089626 h 1980152"/>
              <a:gd name="connsiteX1737" fmla="*/ 1115447 w 2256938"/>
              <a:gd name="connsiteY1737" fmla="*/ 1084423 h 1980152"/>
              <a:gd name="connsiteX1738" fmla="*/ 1112504 w 2256938"/>
              <a:gd name="connsiteY1738" fmla="*/ 1081473 h 1980152"/>
              <a:gd name="connsiteX1739" fmla="*/ 1061617 w 2256938"/>
              <a:gd name="connsiteY1739" fmla="*/ 1094735 h 1980152"/>
              <a:gd name="connsiteX1740" fmla="*/ 1061023 w 2256938"/>
              <a:gd name="connsiteY1740" fmla="*/ 1094793 h 1980152"/>
              <a:gd name="connsiteX1741" fmla="*/ 1057059 w 2256938"/>
              <a:gd name="connsiteY1741" fmla="*/ 1099438 h 1980152"/>
              <a:gd name="connsiteX1742" fmla="*/ 1061023 w 2256938"/>
              <a:gd name="connsiteY1742" fmla="*/ 1102764 h 1980152"/>
              <a:gd name="connsiteX1743" fmla="*/ 1064943 w 2256938"/>
              <a:gd name="connsiteY1743" fmla="*/ 1098054 h 1980152"/>
              <a:gd name="connsiteX1744" fmla="*/ 1061617 w 2256938"/>
              <a:gd name="connsiteY1744" fmla="*/ 1094742 h 1980152"/>
              <a:gd name="connsiteX1745" fmla="*/ 1248665 w 2256938"/>
              <a:gd name="connsiteY1745" fmla="*/ 1101996 h 1980152"/>
              <a:gd name="connsiteX1746" fmla="*/ 1262391 w 2256938"/>
              <a:gd name="connsiteY1746" fmla="*/ 1106728 h 1980152"/>
              <a:gd name="connsiteX1747" fmla="*/ 1263209 w 2256938"/>
              <a:gd name="connsiteY1747" fmla="*/ 1108127 h 1980152"/>
              <a:gd name="connsiteX1748" fmla="*/ 1263485 w 2256938"/>
              <a:gd name="connsiteY1748" fmla="*/ 1112236 h 1980152"/>
              <a:gd name="connsiteX1749" fmla="*/ 1263028 w 2256938"/>
              <a:gd name="connsiteY1749" fmla="*/ 1113446 h 1980152"/>
              <a:gd name="connsiteX1750" fmla="*/ 1254194 w 2256938"/>
              <a:gd name="connsiteY1750" fmla="*/ 1119142 h 1980152"/>
              <a:gd name="connsiteX1751" fmla="*/ 1197966 w 2256938"/>
              <a:gd name="connsiteY1751" fmla="*/ 1131368 h 1980152"/>
              <a:gd name="connsiteX1752" fmla="*/ 1193915 w 2256938"/>
              <a:gd name="connsiteY1752" fmla="*/ 1113751 h 1980152"/>
              <a:gd name="connsiteX1753" fmla="*/ 1225395 w 2256938"/>
              <a:gd name="connsiteY1753" fmla="*/ 1105069 h 1980152"/>
              <a:gd name="connsiteX1754" fmla="*/ 1248665 w 2256938"/>
              <a:gd name="connsiteY1754" fmla="*/ 1101996 h 1980152"/>
              <a:gd name="connsiteX1755" fmla="*/ 1219663 w 2256938"/>
              <a:gd name="connsiteY1755" fmla="*/ 1131708 h 1980152"/>
              <a:gd name="connsiteX1756" fmla="*/ 1226185 w 2256938"/>
              <a:gd name="connsiteY1756" fmla="*/ 1143752 h 1980152"/>
              <a:gd name="connsiteX1757" fmla="*/ 1207931 w 2256938"/>
              <a:gd name="connsiteY1757" fmla="*/ 1144774 h 1980152"/>
              <a:gd name="connsiteX1758" fmla="*/ 1206865 w 2256938"/>
              <a:gd name="connsiteY1758" fmla="*/ 1144136 h 1980152"/>
              <a:gd name="connsiteX1759" fmla="*/ 1206568 w 2256938"/>
              <a:gd name="connsiteY1759" fmla="*/ 1137904 h 1980152"/>
              <a:gd name="connsiteX1760" fmla="*/ 1219663 w 2256938"/>
              <a:gd name="connsiteY1760" fmla="*/ 1131708 h 1980152"/>
              <a:gd name="connsiteX1761" fmla="*/ 2121357 w 2256938"/>
              <a:gd name="connsiteY1761" fmla="*/ 1248491 h 1980152"/>
              <a:gd name="connsiteX1762" fmla="*/ 2065687 w 2256938"/>
              <a:gd name="connsiteY1762" fmla="*/ 1258723 h 1980152"/>
              <a:gd name="connsiteX1763" fmla="*/ 2119089 w 2256938"/>
              <a:gd name="connsiteY1763" fmla="*/ 1305719 h 1980152"/>
              <a:gd name="connsiteX1764" fmla="*/ 2149026 w 2256938"/>
              <a:gd name="connsiteY1764" fmla="*/ 1305719 h 1980152"/>
              <a:gd name="connsiteX1765" fmla="*/ 1509790 w 2256938"/>
              <a:gd name="connsiteY1765" fmla="*/ 1323111 h 1980152"/>
              <a:gd name="connsiteX1766" fmla="*/ 1425365 w 2256938"/>
              <a:gd name="connsiteY1766" fmla="*/ 1396188 h 1980152"/>
              <a:gd name="connsiteX1767" fmla="*/ 1496543 w 2256938"/>
              <a:gd name="connsiteY1767" fmla="*/ 1474208 h 1980152"/>
              <a:gd name="connsiteX1768" fmla="*/ 1543502 w 2256938"/>
              <a:gd name="connsiteY1768" fmla="*/ 1517761 h 1980152"/>
              <a:gd name="connsiteX1769" fmla="*/ 1504507 w 2256938"/>
              <a:gd name="connsiteY1769" fmla="*/ 1549575 h 1980152"/>
              <a:gd name="connsiteX1770" fmla="*/ 1429140 w 2256938"/>
              <a:gd name="connsiteY1770" fmla="*/ 1526479 h 1980152"/>
              <a:gd name="connsiteX1771" fmla="*/ 1421553 w 2256938"/>
              <a:gd name="connsiteY1771" fmla="*/ 1572294 h 1980152"/>
              <a:gd name="connsiteX1772" fmla="*/ 1503761 w 2256938"/>
              <a:gd name="connsiteY1772" fmla="*/ 1590454 h 1980152"/>
              <a:gd name="connsiteX1773" fmla="*/ 1591628 w 2256938"/>
              <a:gd name="connsiteY1773" fmla="*/ 1512848 h 1980152"/>
              <a:gd name="connsiteX1774" fmla="*/ 1518138 w 2256938"/>
              <a:gd name="connsiteY1774" fmla="*/ 1431770 h 1980152"/>
              <a:gd name="connsiteX1775" fmla="*/ 1473440 w 2256938"/>
              <a:gd name="connsiteY1775" fmla="*/ 1392029 h 1980152"/>
              <a:gd name="connsiteX1776" fmla="*/ 1509449 w 2256938"/>
              <a:gd name="connsiteY1776" fmla="*/ 1364034 h 1980152"/>
              <a:gd name="connsiteX1777" fmla="*/ 1571163 w 2256938"/>
              <a:gd name="connsiteY1777" fmla="*/ 1384485 h 1980152"/>
              <a:gd name="connsiteX1778" fmla="*/ 1578722 w 2256938"/>
              <a:gd name="connsiteY1778" fmla="*/ 1339004 h 1980152"/>
              <a:gd name="connsiteX1779" fmla="*/ 1509790 w 2256938"/>
              <a:gd name="connsiteY1779" fmla="*/ 1323111 h 1980152"/>
              <a:gd name="connsiteX1780" fmla="*/ 728988 w 2256938"/>
              <a:gd name="connsiteY1780" fmla="*/ 1323495 h 1980152"/>
              <a:gd name="connsiteX1781" fmla="*/ 675951 w 2256938"/>
              <a:gd name="connsiteY1781" fmla="*/ 1332583 h 1980152"/>
              <a:gd name="connsiteX1782" fmla="*/ 772128 w 2256938"/>
              <a:gd name="connsiteY1782" fmla="*/ 1588570 h 1980152"/>
              <a:gd name="connsiteX1783" fmla="*/ 821385 w 2256938"/>
              <a:gd name="connsiteY1783" fmla="*/ 1588570 h 1980152"/>
              <a:gd name="connsiteX1784" fmla="*/ 919442 w 2256938"/>
              <a:gd name="connsiteY1784" fmla="*/ 1326126 h 1980152"/>
              <a:gd name="connsiteX1785" fmla="*/ 867199 w 2256938"/>
              <a:gd name="connsiteY1785" fmla="*/ 1326126 h 1980152"/>
              <a:gd name="connsiteX1786" fmla="*/ 798666 w 2256938"/>
              <a:gd name="connsiteY1786" fmla="*/ 1523827 h 1980152"/>
              <a:gd name="connsiteX1787" fmla="*/ 2107741 w 2256938"/>
              <a:gd name="connsiteY1787" fmla="*/ 1324996 h 1980152"/>
              <a:gd name="connsiteX1788" fmla="*/ 2009676 w 2256938"/>
              <a:gd name="connsiteY1788" fmla="*/ 1587439 h 1980152"/>
              <a:gd name="connsiteX1789" fmla="*/ 2059274 w 2256938"/>
              <a:gd name="connsiteY1789" fmla="*/ 1587439 h 1980152"/>
              <a:gd name="connsiteX1790" fmla="*/ 2083123 w 2256938"/>
              <a:gd name="connsiteY1790" fmla="*/ 1521153 h 1980152"/>
              <a:gd name="connsiteX1791" fmla="*/ 2181977 w 2256938"/>
              <a:gd name="connsiteY1791" fmla="*/ 1521153 h 1980152"/>
              <a:gd name="connsiteX1792" fmla="*/ 2206957 w 2256938"/>
              <a:gd name="connsiteY1792" fmla="*/ 1590070 h 1980152"/>
              <a:gd name="connsiteX1793" fmla="*/ 2256938 w 2256938"/>
              <a:gd name="connsiteY1793" fmla="*/ 1581012 h 1980152"/>
              <a:gd name="connsiteX1794" fmla="*/ 2161142 w 2256938"/>
              <a:gd name="connsiteY1794" fmla="*/ 1324996 h 1980152"/>
              <a:gd name="connsiteX1795" fmla="*/ 0 w 2256938"/>
              <a:gd name="connsiteY1795" fmla="*/ 1326126 h 1980152"/>
              <a:gd name="connsiteX1796" fmla="*/ 0 w 2256938"/>
              <a:gd name="connsiteY1796" fmla="*/ 1486324 h 1980152"/>
              <a:gd name="connsiteX1797" fmla="*/ 104555 w 2256938"/>
              <a:gd name="connsiteY1797" fmla="*/ 1591969 h 1980152"/>
              <a:gd name="connsiteX1798" fmla="*/ 210951 w 2256938"/>
              <a:gd name="connsiteY1798" fmla="*/ 1485187 h 1980152"/>
              <a:gd name="connsiteX1799" fmla="*/ 210951 w 2256938"/>
              <a:gd name="connsiteY1799" fmla="*/ 1326126 h 1980152"/>
              <a:gd name="connsiteX1800" fmla="*/ 160605 w 2256938"/>
              <a:gd name="connsiteY1800" fmla="*/ 1326126 h 1980152"/>
              <a:gd name="connsiteX1801" fmla="*/ 160605 w 2256938"/>
              <a:gd name="connsiteY1801" fmla="*/ 1484810 h 1980152"/>
              <a:gd name="connsiteX1802" fmla="*/ 104923 w 2256938"/>
              <a:gd name="connsiteY1802" fmla="*/ 1548444 h 1980152"/>
              <a:gd name="connsiteX1803" fmla="*/ 50006 w 2256938"/>
              <a:gd name="connsiteY1803" fmla="*/ 1483672 h 1980152"/>
              <a:gd name="connsiteX1804" fmla="*/ 50006 w 2256938"/>
              <a:gd name="connsiteY1804" fmla="*/ 1326126 h 1980152"/>
              <a:gd name="connsiteX1805" fmla="*/ 282131 w 2256938"/>
              <a:gd name="connsiteY1805" fmla="*/ 1326126 h 1980152"/>
              <a:gd name="connsiteX1806" fmla="*/ 282131 w 2256938"/>
              <a:gd name="connsiteY1806" fmla="*/ 1587439 h 1980152"/>
              <a:gd name="connsiteX1807" fmla="*/ 328712 w 2256938"/>
              <a:gd name="connsiteY1807" fmla="*/ 1587439 h 1980152"/>
              <a:gd name="connsiteX1808" fmla="*/ 328712 w 2256938"/>
              <a:gd name="connsiteY1808" fmla="*/ 1407544 h 1980152"/>
              <a:gd name="connsiteX1809" fmla="*/ 451795 w 2256938"/>
              <a:gd name="connsiteY1809" fmla="*/ 1587439 h 1980152"/>
              <a:gd name="connsiteX1810" fmla="*/ 493421 w 2256938"/>
              <a:gd name="connsiteY1810" fmla="*/ 1587439 h 1980152"/>
              <a:gd name="connsiteX1811" fmla="*/ 493421 w 2256938"/>
              <a:gd name="connsiteY1811" fmla="*/ 1326126 h 1980152"/>
              <a:gd name="connsiteX1812" fmla="*/ 446855 w 2256938"/>
              <a:gd name="connsiteY1812" fmla="*/ 1326126 h 1980152"/>
              <a:gd name="connsiteX1813" fmla="*/ 446855 w 2256938"/>
              <a:gd name="connsiteY1813" fmla="*/ 1497303 h 1980152"/>
              <a:gd name="connsiteX1814" fmla="*/ 329462 w 2256938"/>
              <a:gd name="connsiteY1814" fmla="*/ 1326126 h 1980152"/>
              <a:gd name="connsiteX1815" fmla="*/ 569556 w 2256938"/>
              <a:gd name="connsiteY1815" fmla="*/ 1326126 h 1980152"/>
              <a:gd name="connsiteX1816" fmla="*/ 569556 w 2256938"/>
              <a:gd name="connsiteY1816" fmla="*/ 1587439 h 1980152"/>
              <a:gd name="connsiteX1817" fmla="*/ 619901 w 2256938"/>
              <a:gd name="connsiteY1817" fmla="*/ 1587439 h 1980152"/>
              <a:gd name="connsiteX1818" fmla="*/ 619901 w 2256938"/>
              <a:gd name="connsiteY1818" fmla="*/ 1326126 h 1980152"/>
              <a:gd name="connsiteX1819" fmla="*/ 973974 w 2256938"/>
              <a:gd name="connsiteY1819" fmla="*/ 1326126 h 1980152"/>
              <a:gd name="connsiteX1820" fmla="*/ 973974 w 2256938"/>
              <a:gd name="connsiteY1820" fmla="*/ 1587439 h 1980152"/>
              <a:gd name="connsiteX1821" fmla="*/ 1129643 w 2256938"/>
              <a:gd name="connsiteY1821" fmla="*/ 1587439 h 1980152"/>
              <a:gd name="connsiteX1822" fmla="*/ 1129643 w 2256938"/>
              <a:gd name="connsiteY1822" fmla="*/ 1545046 h 1980152"/>
              <a:gd name="connsiteX1823" fmla="*/ 1023571 w 2256938"/>
              <a:gd name="connsiteY1823" fmla="*/ 1545046 h 1980152"/>
              <a:gd name="connsiteX1824" fmla="*/ 1023571 w 2256938"/>
              <a:gd name="connsiteY1824" fmla="*/ 1473070 h 1980152"/>
              <a:gd name="connsiteX1825" fmla="*/ 1109178 w 2256938"/>
              <a:gd name="connsiteY1825" fmla="*/ 1473070 h 1980152"/>
              <a:gd name="connsiteX1826" fmla="*/ 1102352 w 2256938"/>
              <a:gd name="connsiteY1826" fmla="*/ 1429886 h 1980152"/>
              <a:gd name="connsiteX1827" fmla="*/ 1023571 w 2256938"/>
              <a:gd name="connsiteY1827" fmla="*/ 1429886 h 1980152"/>
              <a:gd name="connsiteX1828" fmla="*/ 1023571 w 2256938"/>
              <a:gd name="connsiteY1828" fmla="*/ 1368564 h 1980152"/>
              <a:gd name="connsiteX1829" fmla="*/ 1125824 w 2256938"/>
              <a:gd name="connsiteY1829" fmla="*/ 1368564 h 1980152"/>
              <a:gd name="connsiteX1830" fmla="*/ 1125824 w 2256938"/>
              <a:gd name="connsiteY1830" fmla="*/ 1326126 h 1980152"/>
              <a:gd name="connsiteX1831" fmla="*/ 1189089 w 2256938"/>
              <a:gd name="connsiteY1831" fmla="*/ 1326126 h 1980152"/>
              <a:gd name="connsiteX1832" fmla="*/ 1189089 w 2256938"/>
              <a:gd name="connsiteY1832" fmla="*/ 1587439 h 1980152"/>
              <a:gd name="connsiteX1833" fmla="*/ 1239056 w 2256938"/>
              <a:gd name="connsiteY1833" fmla="*/ 1587439 h 1980152"/>
              <a:gd name="connsiteX1834" fmla="*/ 1239056 w 2256938"/>
              <a:gd name="connsiteY1834" fmla="*/ 1487455 h 1980152"/>
              <a:gd name="connsiteX1835" fmla="*/ 1261782 w 2256938"/>
              <a:gd name="connsiteY1835" fmla="*/ 1487455 h 1980152"/>
              <a:gd name="connsiteX1836" fmla="*/ 1329945 w 2256938"/>
              <a:gd name="connsiteY1836" fmla="*/ 1590070 h 1980152"/>
              <a:gd name="connsiteX1837" fmla="*/ 1381043 w 2256938"/>
              <a:gd name="connsiteY1837" fmla="*/ 1580642 h 1980152"/>
              <a:gd name="connsiteX1838" fmla="*/ 1311379 w 2256938"/>
              <a:gd name="connsiteY1838" fmla="*/ 1478012 h 1980152"/>
              <a:gd name="connsiteX1839" fmla="*/ 1363650 w 2256938"/>
              <a:gd name="connsiteY1839" fmla="*/ 1404522 h 1980152"/>
              <a:gd name="connsiteX1840" fmla="*/ 1270123 w 2256938"/>
              <a:gd name="connsiteY1840" fmla="*/ 1326126 h 1980152"/>
              <a:gd name="connsiteX1841" fmla="*/ 1655219 w 2256938"/>
              <a:gd name="connsiteY1841" fmla="*/ 1326126 h 1980152"/>
              <a:gd name="connsiteX1842" fmla="*/ 1655219 w 2256938"/>
              <a:gd name="connsiteY1842" fmla="*/ 1587439 h 1980152"/>
              <a:gd name="connsiteX1843" fmla="*/ 1705570 w 2256938"/>
              <a:gd name="connsiteY1843" fmla="*/ 1587439 h 1980152"/>
              <a:gd name="connsiteX1844" fmla="*/ 1705570 w 2256938"/>
              <a:gd name="connsiteY1844" fmla="*/ 1326126 h 1980152"/>
              <a:gd name="connsiteX1845" fmla="*/ 1764647 w 2256938"/>
              <a:gd name="connsiteY1845" fmla="*/ 1326126 h 1980152"/>
              <a:gd name="connsiteX1846" fmla="*/ 1764647 w 2256938"/>
              <a:gd name="connsiteY1846" fmla="*/ 1369694 h 1980152"/>
              <a:gd name="connsiteX1847" fmla="*/ 1842282 w 2256938"/>
              <a:gd name="connsiteY1847" fmla="*/ 1369694 h 1980152"/>
              <a:gd name="connsiteX1848" fmla="*/ 1842282 w 2256938"/>
              <a:gd name="connsiteY1848" fmla="*/ 1587439 h 1980152"/>
              <a:gd name="connsiteX1849" fmla="*/ 1892625 w 2256938"/>
              <a:gd name="connsiteY1849" fmla="*/ 1587439 h 1980152"/>
              <a:gd name="connsiteX1850" fmla="*/ 1892625 w 2256938"/>
              <a:gd name="connsiteY1850" fmla="*/ 1369694 h 1980152"/>
              <a:gd name="connsiteX1851" fmla="*/ 1974834 w 2256938"/>
              <a:gd name="connsiteY1851" fmla="*/ 1369694 h 1980152"/>
              <a:gd name="connsiteX1852" fmla="*/ 1967630 w 2256938"/>
              <a:gd name="connsiteY1852" fmla="*/ 1326126 h 1980152"/>
              <a:gd name="connsiteX1853" fmla="*/ 1238686 w 2256938"/>
              <a:gd name="connsiteY1853" fmla="*/ 1366295 h 1980152"/>
              <a:gd name="connsiteX1854" fmla="*/ 1266311 w 2256938"/>
              <a:gd name="connsiteY1854" fmla="*/ 1366295 h 1980152"/>
              <a:gd name="connsiteX1855" fmla="*/ 1314437 w 2256938"/>
              <a:gd name="connsiteY1855" fmla="*/ 1407175 h 1980152"/>
              <a:gd name="connsiteX1856" fmla="*/ 1264050 w 2256938"/>
              <a:gd name="connsiteY1856" fmla="*/ 1449213 h 1980152"/>
              <a:gd name="connsiteX1857" fmla="*/ 1238686 w 2256938"/>
              <a:gd name="connsiteY1857" fmla="*/ 1449213 h 1980152"/>
              <a:gd name="connsiteX1858" fmla="*/ 2132336 w 2256938"/>
              <a:gd name="connsiteY1858" fmla="*/ 1379542 h 1980152"/>
              <a:gd name="connsiteX1859" fmla="*/ 2167933 w 2256938"/>
              <a:gd name="connsiteY1859" fmla="*/ 1480281 h 1980152"/>
              <a:gd name="connsiteX1860" fmla="*/ 2096754 w 2256938"/>
              <a:gd name="connsiteY1860" fmla="*/ 1480281 h 1980152"/>
              <a:gd name="connsiteX1861" fmla="*/ 1011085 w 2256938"/>
              <a:gd name="connsiteY1861" fmla="*/ 1715078 h 1980152"/>
              <a:gd name="connsiteX1862" fmla="*/ 913028 w 2256938"/>
              <a:gd name="connsiteY1862" fmla="*/ 1977522 h 1980152"/>
              <a:gd name="connsiteX1863" fmla="*/ 962625 w 2256938"/>
              <a:gd name="connsiteY1863" fmla="*/ 1977522 h 1980152"/>
              <a:gd name="connsiteX1864" fmla="*/ 986475 w 2256938"/>
              <a:gd name="connsiteY1864" fmla="*/ 1911235 h 1980152"/>
              <a:gd name="connsiteX1865" fmla="*/ 1085329 w 2256938"/>
              <a:gd name="connsiteY1865" fmla="*/ 1911235 h 1980152"/>
              <a:gd name="connsiteX1866" fmla="*/ 1110309 w 2256938"/>
              <a:gd name="connsiteY1866" fmla="*/ 1980152 h 1980152"/>
              <a:gd name="connsiteX1867" fmla="*/ 1160283 w 2256938"/>
              <a:gd name="connsiteY1867" fmla="*/ 1971065 h 1980152"/>
              <a:gd name="connsiteX1868" fmla="*/ 1064494 w 2256938"/>
              <a:gd name="connsiteY1868" fmla="*/ 1715078 h 1980152"/>
              <a:gd name="connsiteX1869" fmla="*/ 1894553 w 2256938"/>
              <a:gd name="connsiteY1869" fmla="*/ 1715078 h 1980152"/>
              <a:gd name="connsiteX1870" fmla="*/ 1796460 w 2256938"/>
              <a:gd name="connsiteY1870" fmla="*/ 1977522 h 1980152"/>
              <a:gd name="connsiteX1871" fmla="*/ 1846086 w 2256938"/>
              <a:gd name="connsiteY1871" fmla="*/ 1977522 h 1980152"/>
              <a:gd name="connsiteX1872" fmla="*/ 1869907 w 2256938"/>
              <a:gd name="connsiteY1872" fmla="*/ 1911235 h 1980152"/>
              <a:gd name="connsiteX1873" fmla="*/ 1968761 w 2256938"/>
              <a:gd name="connsiteY1873" fmla="*/ 1911235 h 1980152"/>
              <a:gd name="connsiteX1874" fmla="*/ 1993740 w 2256938"/>
              <a:gd name="connsiteY1874" fmla="*/ 1980152 h 1980152"/>
              <a:gd name="connsiteX1875" fmla="*/ 2043758 w 2256938"/>
              <a:gd name="connsiteY1875" fmla="*/ 1971065 h 1980152"/>
              <a:gd name="connsiteX1876" fmla="*/ 1947926 w 2256938"/>
              <a:gd name="connsiteY1876" fmla="*/ 1715078 h 1980152"/>
              <a:gd name="connsiteX1877" fmla="*/ 215862 w 2256938"/>
              <a:gd name="connsiteY1877" fmla="*/ 1716208 h 1980152"/>
              <a:gd name="connsiteX1878" fmla="*/ 215862 w 2256938"/>
              <a:gd name="connsiteY1878" fmla="*/ 1977522 h 1980152"/>
              <a:gd name="connsiteX1879" fmla="*/ 298776 w 2256938"/>
              <a:gd name="connsiteY1879" fmla="*/ 1977522 h 1980152"/>
              <a:gd name="connsiteX1880" fmla="*/ 436621 w 2256938"/>
              <a:gd name="connsiteY1880" fmla="*/ 1846470 h 1980152"/>
              <a:gd name="connsiteX1881" fmla="*/ 298776 w 2256938"/>
              <a:gd name="connsiteY1881" fmla="*/ 1716208 h 1980152"/>
              <a:gd name="connsiteX1882" fmla="*/ 503273 w 2256938"/>
              <a:gd name="connsiteY1882" fmla="*/ 1716208 h 1980152"/>
              <a:gd name="connsiteX1883" fmla="*/ 503273 w 2256938"/>
              <a:gd name="connsiteY1883" fmla="*/ 1977522 h 1980152"/>
              <a:gd name="connsiteX1884" fmla="*/ 553661 w 2256938"/>
              <a:gd name="connsiteY1884" fmla="*/ 1977522 h 1980152"/>
              <a:gd name="connsiteX1885" fmla="*/ 553661 w 2256938"/>
              <a:gd name="connsiteY1885" fmla="*/ 1716208 h 1980152"/>
              <a:gd name="connsiteX1886" fmla="*/ 729364 w 2256938"/>
              <a:gd name="connsiteY1886" fmla="*/ 1716208 h 1980152"/>
              <a:gd name="connsiteX1887" fmla="*/ 729364 w 2256938"/>
              <a:gd name="connsiteY1887" fmla="*/ 1977522 h 1980152"/>
              <a:gd name="connsiteX1888" fmla="*/ 779331 w 2256938"/>
              <a:gd name="connsiteY1888" fmla="*/ 1977522 h 1980152"/>
              <a:gd name="connsiteX1889" fmla="*/ 779331 w 2256938"/>
              <a:gd name="connsiteY1889" fmla="*/ 1881306 h 1980152"/>
              <a:gd name="connsiteX1890" fmla="*/ 801681 w 2256938"/>
              <a:gd name="connsiteY1890" fmla="*/ 1881306 h 1980152"/>
              <a:gd name="connsiteX1891" fmla="*/ 901665 w 2256938"/>
              <a:gd name="connsiteY1891" fmla="*/ 1796489 h 1980152"/>
              <a:gd name="connsiteX1892" fmla="*/ 805826 w 2256938"/>
              <a:gd name="connsiteY1892" fmla="*/ 1716208 h 1980152"/>
              <a:gd name="connsiteX1893" fmla="*/ 1214822 w 2256938"/>
              <a:gd name="connsiteY1893" fmla="*/ 1716208 h 1980152"/>
              <a:gd name="connsiteX1894" fmla="*/ 1214822 w 2256938"/>
              <a:gd name="connsiteY1894" fmla="*/ 1977522 h 1980152"/>
              <a:gd name="connsiteX1895" fmla="*/ 1264797 w 2256938"/>
              <a:gd name="connsiteY1895" fmla="*/ 1977522 h 1980152"/>
              <a:gd name="connsiteX1896" fmla="*/ 1264797 w 2256938"/>
              <a:gd name="connsiteY1896" fmla="*/ 1877537 h 1980152"/>
              <a:gd name="connsiteX1897" fmla="*/ 1287515 w 2256938"/>
              <a:gd name="connsiteY1897" fmla="*/ 1877537 h 1980152"/>
              <a:gd name="connsiteX1898" fmla="*/ 1355679 w 2256938"/>
              <a:gd name="connsiteY1898" fmla="*/ 1980152 h 1980152"/>
              <a:gd name="connsiteX1899" fmla="*/ 1406791 w 2256938"/>
              <a:gd name="connsiteY1899" fmla="*/ 1970688 h 1980152"/>
              <a:gd name="connsiteX1900" fmla="*/ 1337113 w 2256938"/>
              <a:gd name="connsiteY1900" fmla="*/ 1868051 h 1980152"/>
              <a:gd name="connsiteX1901" fmla="*/ 1389399 w 2256938"/>
              <a:gd name="connsiteY1901" fmla="*/ 1794612 h 1980152"/>
              <a:gd name="connsiteX1902" fmla="*/ 1295864 w 2256938"/>
              <a:gd name="connsiteY1902" fmla="*/ 1716208 h 1980152"/>
              <a:gd name="connsiteX1903" fmla="*/ 1471179 w 2256938"/>
              <a:gd name="connsiteY1903" fmla="*/ 1716208 h 1980152"/>
              <a:gd name="connsiteX1904" fmla="*/ 1451105 w 2256938"/>
              <a:gd name="connsiteY1904" fmla="*/ 1977522 h 1980152"/>
              <a:gd name="connsiteX1905" fmla="*/ 1496173 w 2256938"/>
              <a:gd name="connsiteY1905" fmla="*/ 1977522 h 1980152"/>
              <a:gd name="connsiteX1906" fmla="*/ 1509420 w 2256938"/>
              <a:gd name="connsiteY1906" fmla="*/ 1786640 h 1980152"/>
              <a:gd name="connsiteX1907" fmla="*/ 1575693 w 2256938"/>
              <a:gd name="connsiteY1907" fmla="*/ 1978268 h 1980152"/>
              <a:gd name="connsiteX1908" fmla="*/ 1619623 w 2256938"/>
              <a:gd name="connsiteY1908" fmla="*/ 1978268 h 1980152"/>
              <a:gd name="connsiteX1909" fmla="*/ 1685497 w 2256938"/>
              <a:gd name="connsiteY1909" fmla="*/ 1786640 h 1980152"/>
              <a:gd name="connsiteX1910" fmla="*/ 1699534 w 2256938"/>
              <a:gd name="connsiteY1910" fmla="*/ 1977522 h 1980152"/>
              <a:gd name="connsiteX1911" fmla="*/ 1749501 w 2256938"/>
              <a:gd name="connsiteY1911" fmla="*/ 1977522 h 1980152"/>
              <a:gd name="connsiteX1912" fmla="*/ 1729427 w 2256938"/>
              <a:gd name="connsiteY1912" fmla="*/ 1716208 h 1980152"/>
              <a:gd name="connsiteX1913" fmla="*/ 1666952 w 2256938"/>
              <a:gd name="connsiteY1913" fmla="*/ 1716208 h 1980152"/>
              <a:gd name="connsiteX1914" fmla="*/ 1601057 w 2256938"/>
              <a:gd name="connsiteY1914" fmla="*/ 1913503 h 1980152"/>
              <a:gd name="connsiteX1915" fmla="*/ 1534784 w 2256938"/>
              <a:gd name="connsiteY1915" fmla="*/ 1716208 h 1980152"/>
              <a:gd name="connsiteX1916" fmla="*/ 779331 w 2256938"/>
              <a:gd name="connsiteY1916" fmla="*/ 1756378 h 1980152"/>
              <a:gd name="connsiteX1917" fmla="*/ 803195 w 2256938"/>
              <a:gd name="connsiteY1917" fmla="*/ 1756378 h 1980152"/>
              <a:gd name="connsiteX1918" fmla="*/ 852452 w 2256938"/>
              <a:gd name="connsiteY1918" fmla="*/ 1797626 h 1980152"/>
              <a:gd name="connsiteX1919" fmla="*/ 801296 w 2256938"/>
              <a:gd name="connsiteY1919" fmla="*/ 1840810 h 1980152"/>
              <a:gd name="connsiteX1920" fmla="*/ 779331 w 2256938"/>
              <a:gd name="connsiteY1920" fmla="*/ 1840810 h 1980152"/>
              <a:gd name="connsiteX1921" fmla="*/ 1264420 w 2256938"/>
              <a:gd name="connsiteY1921" fmla="*/ 1756378 h 1980152"/>
              <a:gd name="connsiteX1922" fmla="*/ 1292045 w 2256938"/>
              <a:gd name="connsiteY1922" fmla="*/ 1756378 h 1980152"/>
              <a:gd name="connsiteX1923" fmla="*/ 1340171 w 2256938"/>
              <a:gd name="connsiteY1923" fmla="*/ 1797257 h 1980152"/>
              <a:gd name="connsiteX1924" fmla="*/ 1289784 w 2256938"/>
              <a:gd name="connsiteY1924" fmla="*/ 1839267 h 1980152"/>
              <a:gd name="connsiteX1925" fmla="*/ 1264420 w 2256938"/>
              <a:gd name="connsiteY1925" fmla="*/ 1839267 h 1980152"/>
              <a:gd name="connsiteX1926" fmla="*/ 265825 w 2256938"/>
              <a:gd name="connsiteY1926" fmla="*/ 1757472 h 1980152"/>
              <a:gd name="connsiteX1927" fmla="*/ 298408 w 2256938"/>
              <a:gd name="connsiteY1927" fmla="*/ 1757472 h 1980152"/>
              <a:gd name="connsiteX1928" fmla="*/ 385512 w 2256938"/>
              <a:gd name="connsiteY1928" fmla="*/ 1846854 h 1980152"/>
              <a:gd name="connsiteX1929" fmla="*/ 297644 w 2256938"/>
              <a:gd name="connsiteY1929" fmla="*/ 1936222 h 1980152"/>
              <a:gd name="connsiteX1930" fmla="*/ 265825 w 2256938"/>
              <a:gd name="connsiteY1930" fmla="*/ 1936222 h 1980152"/>
              <a:gd name="connsiteX1931" fmla="*/ 1035688 w 2256938"/>
              <a:gd name="connsiteY1931" fmla="*/ 1769625 h 1980152"/>
              <a:gd name="connsiteX1932" fmla="*/ 1071284 w 2256938"/>
              <a:gd name="connsiteY1932" fmla="*/ 1870319 h 1980152"/>
              <a:gd name="connsiteX1933" fmla="*/ 1000106 w 2256938"/>
              <a:gd name="connsiteY1933" fmla="*/ 1870319 h 1980152"/>
              <a:gd name="connsiteX1934" fmla="*/ 1919163 w 2256938"/>
              <a:gd name="connsiteY1934" fmla="*/ 1769625 h 1980152"/>
              <a:gd name="connsiteX1935" fmla="*/ 1954760 w 2256938"/>
              <a:gd name="connsiteY1935" fmla="*/ 1870319 h 1980152"/>
              <a:gd name="connsiteX1936" fmla="*/ 1883567 w 2256938"/>
              <a:gd name="connsiteY1936" fmla="*/ 1870319 h 1980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</a:cxnLst>
            <a:rect l="l" t="t" r="r" b="b"/>
            <a:pathLst>
              <a:path w="2256938" h="1980152">
                <a:moveTo>
                  <a:pt x="1117439" y="0"/>
                </a:moveTo>
                <a:cubicBezTo>
                  <a:pt x="1117026" y="0"/>
                  <a:pt x="1116657" y="150"/>
                  <a:pt x="1116352" y="453"/>
                </a:cubicBezTo>
                <a:cubicBezTo>
                  <a:pt x="1116012" y="754"/>
                  <a:pt x="1115867" y="1132"/>
                  <a:pt x="1115831" y="1585"/>
                </a:cubicBezTo>
                <a:lnTo>
                  <a:pt x="1115563" y="10870"/>
                </a:lnTo>
                <a:cubicBezTo>
                  <a:pt x="1115519" y="11776"/>
                  <a:pt x="1116237" y="12526"/>
                  <a:pt x="1117099" y="12526"/>
                </a:cubicBezTo>
                <a:lnTo>
                  <a:pt x="1139296" y="13206"/>
                </a:lnTo>
                <a:lnTo>
                  <a:pt x="1137339" y="76927"/>
                </a:lnTo>
                <a:cubicBezTo>
                  <a:pt x="1137303" y="77832"/>
                  <a:pt x="1138020" y="78583"/>
                  <a:pt x="1138926" y="78583"/>
                </a:cubicBezTo>
                <a:lnTo>
                  <a:pt x="1149072" y="78922"/>
                </a:lnTo>
                <a:lnTo>
                  <a:pt x="1149115" y="78922"/>
                </a:lnTo>
                <a:cubicBezTo>
                  <a:pt x="1149536" y="78922"/>
                  <a:pt x="1149949" y="78772"/>
                  <a:pt x="1150253" y="78469"/>
                </a:cubicBezTo>
                <a:cubicBezTo>
                  <a:pt x="1150550" y="78168"/>
                  <a:pt x="1150731" y="77790"/>
                  <a:pt x="1150731" y="77337"/>
                </a:cubicBezTo>
                <a:lnTo>
                  <a:pt x="1152703" y="13630"/>
                </a:lnTo>
                <a:lnTo>
                  <a:pt x="1175530" y="14338"/>
                </a:lnTo>
                <a:lnTo>
                  <a:pt x="1175573" y="14338"/>
                </a:lnTo>
                <a:cubicBezTo>
                  <a:pt x="1176030" y="14338"/>
                  <a:pt x="1176472" y="14154"/>
                  <a:pt x="1176776" y="13814"/>
                </a:cubicBezTo>
                <a:cubicBezTo>
                  <a:pt x="1177117" y="13436"/>
                  <a:pt x="1177240" y="12989"/>
                  <a:pt x="1177204" y="12498"/>
                </a:cubicBezTo>
                <a:lnTo>
                  <a:pt x="1175950" y="3170"/>
                </a:lnTo>
                <a:cubicBezTo>
                  <a:pt x="1175878" y="2378"/>
                  <a:pt x="1175189" y="1779"/>
                  <a:pt x="1174400" y="1741"/>
                </a:cubicBezTo>
                <a:lnTo>
                  <a:pt x="1117526" y="0"/>
                </a:lnTo>
                <a:close/>
                <a:moveTo>
                  <a:pt x="1080727" y="1769"/>
                </a:moveTo>
                <a:cubicBezTo>
                  <a:pt x="1079481" y="1769"/>
                  <a:pt x="1078162" y="1813"/>
                  <a:pt x="1076879" y="1925"/>
                </a:cubicBezTo>
                <a:cubicBezTo>
                  <a:pt x="1069821" y="2567"/>
                  <a:pt x="1063958" y="5058"/>
                  <a:pt x="1059921" y="9172"/>
                </a:cubicBezTo>
                <a:cubicBezTo>
                  <a:pt x="1055805" y="13437"/>
                  <a:pt x="1053921" y="18980"/>
                  <a:pt x="1054486" y="25321"/>
                </a:cubicBezTo>
                <a:cubicBezTo>
                  <a:pt x="1055544" y="37173"/>
                  <a:pt x="1062523" y="41669"/>
                  <a:pt x="1076792" y="46651"/>
                </a:cubicBezTo>
                <a:cubicBezTo>
                  <a:pt x="1088793" y="50841"/>
                  <a:pt x="1090728" y="53106"/>
                  <a:pt x="1091257" y="58654"/>
                </a:cubicBezTo>
                <a:cubicBezTo>
                  <a:pt x="1091517" y="61674"/>
                  <a:pt x="1090648" y="64169"/>
                  <a:pt x="1088720" y="66057"/>
                </a:cubicBezTo>
                <a:cubicBezTo>
                  <a:pt x="1086836" y="67944"/>
                  <a:pt x="1083966" y="69109"/>
                  <a:pt x="1080459" y="69411"/>
                </a:cubicBezTo>
                <a:cubicBezTo>
                  <a:pt x="1079662" y="69488"/>
                  <a:pt x="1078872" y="69524"/>
                  <a:pt x="1078082" y="69524"/>
                </a:cubicBezTo>
                <a:cubicBezTo>
                  <a:pt x="1070792" y="69524"/>
                  <a:pt x="1064451" y="66651"/>
                  <a:pt x="1061277" y="64953"/>
                </a:cubicBezTo>
                <a:cubicBezTo>
                  <a:pt x="1061052" y="64839"/>
                  <a:pt x="1060791" y="64769"/>
                  <a:pt x="1060530" y="64769"/>
                </a:cubicBezTo>
                <a:cubicBezTo>
                  <a:pt x="1060262" y="64769"/>
                  <a:pt x="1059965" y="64846"/>
                  <a:pt x="1059733" y="64995"/>
                </a:cubicBezTo>
                <a:cubicBezTo>
                  <a:pt x="1059247" y="65259"/>
                  <a:pt x="1058936" y="65745"/>
                  <a:pt x="1058900" y="66311"/>
                </a:cubicBezTo>
                <a:lnTo>
                  <a:pt x="1058305" y="76771"/>
                </a:lnTo>
                <a:cubicBezTo>
                  <a:pt x="1058269" y="77488"/>
                  <a:pt x="1058682" y="78092"/>
                  <a:pt x="1059327" y="78356"/>
                </a:cubicBezTo>
                <a:cubicBezTo>
                  <a:pt x="1064494" y="80546"/>
                  <a:pt x="1070494" y="81711"/>
                  <a:pt x="1076763" y="81711"/>
                </a:cubicBezTo>
                <a:cubicBezTo>
                  <a:pt x="1078270" y="81711"/>
                  <a:pt x="1079770" y="81633"/>
                  <a:pt x="1081321" y="81484"/>
                </a:cubicBezTo>
                <a:cubicBezTo>
                  <a:pt x="1088604" y="80843"/>
                  <a:pt x="1094648" y="78210"/>
                  <a:pt x="1098801" y="73870"/>
                </a:cubicBezTo>
                <a:cubicBezTo>
                  <a:pt x="1103069" y="69378"/>
                  <a:pt x="1105026" y="63447"/>
                  <a:pt x="1104417" y="56729"/>
                </a:cubicBezTo>
                <a:cubicBezTo>
                  <a:pt x="1103286" y="44009"/>
                  <a:pt x="1096271" y="39367"/>
                  <a:pt x="1081930" y="34309"/>
                </a:cubicBezTo>
                <a:cubicBezTo>
                  <a:pt x="1070118" y="30157"/>
                  <a:pt x="1068074" y="28048"/>
                  <a:pt x="1067661" y="23368"/>
                </a:cubicBezTo>
                <a:cubicBezTo>
                  <a:pt x="1067473" y="20990"/>
                  <a:pt x="1068118" y="18867"/>
                  <a:pt x="1069589" y="17282"/>
                </a:cubicBezTo>
                <a:cubicBezTo>
                  <a:pt x="1071248" y="15470"/>
                  <a:pt x="1074038" y="14343"/>
                  <a:pt x="1077582" y="14041"/>
                </a:cubicBezTo>
                <a:cubicBezTo>
                  <a:pt x="1078227" y="13963"/>
                  <a:pt x="1078879" y="13970"/>
                  <a:pt x="1079481" y="13970"/>
                </a:cubicBezTo>
                <a:cubicBezTo>
                  <a:pt x="1084010" y="13970"/>
                  <a:pt x="1088691" y="15362"/>
                  <a:pt x="1092728" y="17891"/>
                </a:cubicBezTo>
                <a:cubicBezTo>
                  <a:pt x="1092996" y="18079"/>
                  <a:pt x="1093293" y="18159"/>
                  <a:pt x="1093590" y="18159"/>
                </a:cubicBezTo>
                <a:cubicBezTo>
                  <a:pt x="1093815" y="18159"/>
                  <a:pt x="1094090" y="18072"/>
                  <a:pt x="1094315" y="17961"/>
                </a:cubicBezTo>
                <a:cubicBezTo>
                  <a:pt x="1094844" y="17698"/>
                  <a:pt x="1095141" y="17211"/>
                  <a:pt x="1095177" y="16645"/>
                </a:cubicBezTo>
                <a:lnTo>
                  <a:pt x="1095931" y="6341"/>
                </a:lnTo>
                <a:cubicBezTo>
                  <a:pt x="1095967" y="5699"/>
                  <a:pt x="1095597" y="5058"/>
                  <a:pt x="1094996" y="4756"/>
                </a:cubicBezTo>
                <a:cubicBezTo>
                  <a:pt x="1090575" y="2755"/>
                  <a:pt x="1085938" y="1769"/>
                  <a:pt x="1080727" y="1769"/>
                </a:cubicBezTo>
                <a:close/>
                <a:moveTo>
                  <a:pt x="1200256" y="4303"/>
                </a:moveTo>
                <a:cubicBezTo>
                  <a:pt x="1199466" y="4303"/>
                  <a:pt x="1198778" y="4827"/>
                  <a:pt x="1198626" y="5619"/>
                </a:cubicBezTo>
                <a:lnTo>
                  <a:pt x="1190785" y="51407"/>
                </a:lnTo>
                <a:cubicBezTo>
                  <a:pt x="1187538" y="70392"/>
                  <a:pt x="1197053" y="84202"/>
                  <a:pt x="1215583" y="87372"/>
                </a:cubicBezTo>
                <a:cubicBezTo>
                  <a:pt x="1217888" y="87750"/>
                  <a:pt x="1220149" y="87981"/>
                  <a:pt x="1222337" y="87981"/>
                </a:cubicBezTo>
                <a:cubicBezTo>
                  <a:pt x="1237621" y="87981"/>
                  <a:pt x="1248498" y="77974"/>
                  <a:pt x="1251368" y="61216"/>
                </a:cubicBezTo>
                <a:lnTo>
                  <a:pt x="1259093" y="16008"/>
                </a:lnTo>
                <a:cubicBezTo>
                  <a:pt x="1259282" y="15140"/>
                  <a:pt x="1258680" y="14300"/>
                  <a:pt x="1257774" y="14111"/>
                </a:cubicBezTo>
                <a:lnTo>
                  <a:pt x="1247774" y="12413"/>
                </a:lnTo>
                <a:cubicBezTo>
                  <a:pt x="1247658" y="12374"/>
                  <a:pt x="1247585" y="12385"/>
                  <a:pt x="1247477" y="12385"/>
                </a:cubicBezTo>
                <a:cubicBezTo>
                  <a:pt x="1247172" y="12385"/>
                  <a:pt x="1246832" y="12493"/>
                  <a:pt x="1246571" y="12682"/>
                </a:cubicBezTo>
                <a:cubicBezTo>
                  <a:pt x="1246194" y="12946"/>
                  <a:pt x="1245962" y="13328"/>
                  <a:pt x="1245889" y="13743"/>
                </a:cubicBezTo>
                <a:lnTo>
                  <a:pt x="1238230" y="58541"/>
                </a:lnTo>
                <a:cubicBezTo>
                  <a:pt x="1236309" y="69713"/>
                  <a:pt x="1230787" y="75370"/>
                  <a:pt x="1221845" y="75370"/>
                </a:cubicBezTo>
                <a:cubicBezTo>
                  <a:pt x="1220555" y="75370"/>
                  <a:pt x="1219163" y="75266"/>
                  <a:pt x="1217692" y="75002"/>
                </a:cubicBezTo>
                <a:cubicBezTo>
                  <a:pt x="1203807" y="72624"/>
                  <a:pt x="1202713" y="61367"/>
                  <a:pt x="1204264" y="52384"/>
                </a:cubicBezTo>
                <a:lnTo>
                  <a:pt x="1211880" y="7884"/>
                </a:lnTo>
                <a:cubicBezTo>
                  <a:pt x="1211953" y="7468"/>
                  <a:pt x="1211844" y="7058"/>
                  <a:pt x="1211583" y="6681"/>
                </a:cubicBezTo>
                <a:cubicBezTo>
                  <a:pt x="1211351" y="6341"/>
                  <a:pt x="1210974" y="6119"/>
                  <a:pt x="1210561" y="6044"/>
                </a:cubicBezTo>
                <a:lnTo>
                  <a:pt x="1200524" y="4303"/>
                </a:lnTo>
                <a:close/>
                <a:moveTo>
                  <a:pt x="1287602" y="21585"/>
                </a:moveTo>
                <a:cubicBezTo>
                  <a:pt x="1287334" y="21585"/>
                  <a:pt x="1287102" y="21672"/>
                  <a:pt x="1286878" y="21783"/>
                </a:cubicBezTo>
                <a:cubicBezTo>
                  <a:pt x="1286501" y="21971"/>
                  <a:pt x="1286196" y="22302"/>
                  <a:pt x="1286044" y="22717"/>
                </a:cubicBezTo>
                <a:lnTo>
                  <a:pt x="1262760" y="93643"/>
                </a:lnTo>
                <a:cubicBezTo>
                  <a:pt x="1262499" y="94510"/>
                  <a:pt x="1262956" y="95421"/>
                  <a:pt x="1263818" y="95723"/>
                </a:cubicBezTo>
                <a:lnTo>
                  <a:pt x="1283979" y="102319"/>
                </a:lnTo>
                <a:cubicBezTo>
                  <a:pt x="1289639" y="104168"/>
                  <a:pt x="1295139" y="105122"/>
                  <a:pt x="1300313" y="105122"/>
                </a:cubicBezTo>
                <a:cubicBezTo>
                  <a:pt x="1316995" y="105122"/>
                  <a:pt x="1329786" y="95261"/>
                  <a:pt x="1335410" y="78087"/>
                </a:cubicBezTo>
                <a:cubicBezTo>
                  <a:pt x="1342997" y="54988"/>
                  <a:pt x="1333004" y="36423"/>
                  <a:pt x="1308662" y="28421"/>
                </a:cubicBezTo>
                <a:lnTo>
                  <a:pt x="1288124" y="21670"/>
                </a:lnTo>
                <a:cubicBezTo>
                  <a:pt x="1287936" y="21631"/>
                  <a:pt x="1287791" y="21585"/>
                  <a:pt x="1287602" y="21585"/>
                </a:cubicBezTo>
                <a:close/>
                <a:moveTo>
                  <a:pt x="1295443" y="37182"/>
                </a:moveTo>
                <a:lnTo>
                  <a:pt x="1305111" y="40353"/>
                </a:lnTo>
                <a:cubicBezTo>
                  <a:pt x="1321300" y="45675"/>
                  <a:pt x="1327568" y="57899"/>
                  <a:pt x="1322322" y="73940"/>
                </a:cubicBezTo>
                <a:cubicBezTo>
                  <a:pt x="1318242" y="86358"/>
                  <a:pt x="1310691" y="92694"/>
                  <a:pt x="1299857" y="92694"/>
                </a:cubicBezTo>
                <a:cubicBezTo>
                  <a:pt x="1296313" y="92694"/>
                  <a:pt x="1292429" y="91987"/>
                  <a:pt x="1288276" y="90628"/>
                </a:cubicBezTo>
                <a:lnTo>
                  <a:pt x="1278884" y="87571"/>
                </a:lnTo>
                <a:close/>
                <a:moveTo>
                  <a:pt x="908752" y="44203"/>
                </a:moveTo>
                <a:cubicBezTo>
                  <a:pt x="904035" y="44203"/>
                  <a:pt x="899361" y="45217"/>
                  <a:pt x="894418" y="47331"/>
                </a:cubicBezTo>
                <a:cubicBezTo>
                  <a:pt x="881019" y="53068"/>
                  <a:pt x="875403" y="64764"/>
                  <a:pt x="880417" y="76502"/>
                </a:cubicBezTo>
                <a:cubicBezTo>
                  <a:pt x="885099" y="87448"/>
                  <a:pt x="893099" y="89524"/>
                  <a:pt x="908231" y="89864"/>
                </a:cubicBezTo>
                <a:cubicBezTo>
                  <a:pt x="920913" y="90127"/>
                  <a:pt x="923478" y="91680"/>
                  <a:pt x="925667" y="96813"/>
                </a:cubicBezTo>
                <a:cubicBezTo>
                  <a:pt x="926877" y="99606"/>
                  <a:pt x="926833" y="102211"/>
                  <a:pt x="925587" y="104626"/>
                </a:cubicBezTo>
                <a:cubicBezTo>
                  <a:pt x="924340" y="106966"/>
                  <a:pt x="922007" y="108962"/>
                  <a:pt x="918760" y="110358"/>
                </a:cubicBezTo>
                <a:cubicBezTo>
                  <a:pt x="915064" y="111906"/>
                  <a:pt x="910912" y="112736"/>
                  <a:pt x="906310" y="112736"/>
                </a:cubicBezTo>
                <a:cubicBezTo>
                  <a:pt x="903970" y="112736"/>
                  <a:pt x="901549" y="112510"/>
                  <a:pt x="899172" y="112057"/>
                </a:cubicBezTo>
                <a:lnTo>
                  <a:pt x="898861" y="112057"/>
                </a:lnTo>
                <a:cubicBezTo>
                  <a:pt x="898411" y="112057"/>
                  <a:pt x="897998" y="112255"/>
                  <a:pt x="897658" y="112595"/>
                </a:cubicBezTo>
                <a:cubicBezTo>
                  <a:pt x="897281" y="112972"/>
                  <a:pt x="897165" y="113530"/>
                  <a:pt x="897273" y="114095"/>
                </a:cubicBezTo>
                <a:lnTo>
                  <a:pt x="899991" y="124258"/>
                </a:lnTo>
                <a:cubicBezTo>
                  <a:pt x="900143" y="124899"/>
                  <a:pt x="900759" y="125380"/>
                  <a:pt x="901440" y="125418"/>
                </a:cubicBezTo>
                <a:cubicBezTo>
                  <a:pt x="902491" y="125531"/>
                  <a:pt x="903542" y="125574"/>
                  <a:pt x="904636" y="125574"/>
                </a:cubicBezTo>
                <a:cubicBezTo>
                  <a:pt x="910753" y="125574"/>
                  <a:pt x="917202" y="124173"/>
                  <a:pt x="923319" y="121568"/>
                </a:cubicBezTo>
                <a:cubicBezTo>
                  <a:pt x="930036" y="118700"/>
                  <a:pt x="934993" y="114322"/>
                  <a:pt x="937559" y="108886"/>
                </a:cubicBezTo>
                <a:cubicBezTo>
                  <a:pt x="940276" y="103301"/>
                  <a:pt x="940269" y="97073"/>
                  <a:pt x="937631" y="90882"/>
                </a:cubicBezTo>
                <a:cubicBezTo>
                  <a:pt x="932609" y="79144"/>
                  <a:pt x="924507" y="76922"/>
                  <a:pt x="909296" y="76545"/>
                </a:cubicBezTo>
                <a:cubicBezTo>
                  <a:pt x="896766" y="76243"/>
                  <a:pt x="894150" y="74851"/>
                  <a:pt x="892338" y="70586"/>
                </a:cubicBezTo>
                <a:cubicBezTo>
                  <a:pt x="891396" y="68359"/>
                  <a:pt x="891360" y="66127"/>
                  <a:pt x="892266" y="64202"/>
                </a:cubicBezTo>
                <a:cubicBezTo>
                  <a:pt x="893288" y="61938"/>
                  <a:pt x="895592" y="60008"/>
                  <a:pt x="898875" y="58612"/>
                </a:cubicBezTo>
                <a:cubicBezTo>
                  <a:pt x="901672" y="57404"/>
                  <a:pt x="904767" y="56800"/>
                  <a:pt x="908050" y="56800"/>
                </a:cubicBezTo>
                <a:cubicBezTo>
                  <a:pt x="910202" y="56800"/>
                  <a:pt x="912347" y="57064"/>
                  <a:pt x="914463" y="57592"/>
                </a:cubicBezTo>
                <a:cubicBezTo>
                  <a:pt x="914572" y="57631"/>
                  <a:pt x="914688" y="57635"/>
                  <a:pt x="914840" y="57635"/>
                </a:cubicBezTo>
                <a:cubicBezTo>
                  <a:pt x="915260" y="57635"/>
                  <a:pt x="915673" y="57484"/>
                  <a:pt x="915970" y="57182"/>
                </a:cubicBezTo>
                <a:cubicBezTo>
                  <a:pt x="916391" y="56767"/>
                  <a:pt x="916543" y="56168"/>
                  <a:pt x="916427" y="55639"/>
                </a:cubicBezTo>
                <a:lnTo>
                  <a:pt x="913890" y="45632"/>
                </a:lnTo>
                <a:cubicBezTo>
                  <a:pt x="913746" y="44991"/>
                  <a:pt x="913173" y="44505"/>
                  <a:pt x="912535" y="44429"/>
                </a:cubicBezTo>
                <a:cubicBezTo>
                  <a:pt x="911253" y="44279"/>
                  <a:pt x="909999" y="44203"/>
                  <a:pt x="908752" y="44203"/>
                </a:cubicBezTo>
                <a:close/>
                <a:moveTo>
                  <a:pt x="990932" y="45406"/>
                </a:moveTo>
                <a:cubicBezTo>
                  <a:pt x="987344" y="45406"/>
                  <a:pt x="983982" y="47175"/>
                  <a:pt x="981945" y="50119"/>
                </a:cubicBezTo>
                <a:cubicBezTo>
                  <a:pt x="978510" y="55064"/>
                  <a:pt x="979721" y="61900"/>
                  <a:pt x="984663" y="65335"/>
                </a:cubicBezTo>
                <a:cubicBezTo>
                  <a:pt x="986511" y="66656"/>
                  <a:pt x="988670" y="67302"/>
                  <a:pt x="990932" y="67302"/>
                </a:cubicBezTo>
                <a:cubicBezTo>
                  <a:pt x="994519" y="67302"/>
                  <a:pt x="997830" y="65561"/>
                  <a:pt x="999910" y="62617"/>
                </a:cubicBezTo>
                <a:cubicBezTo>
                  <a:pt x="1003338" y="57673"/>
                  <a:pt x="1002135" y="50836"/>
                  <a:pt x="997193" y="47402"/>
                </a:cubicBezTo>
                <a:cubicBezTo>
                  <a:pt x="995338" y="46118"/>
                  <a:pt x="993164" y="45406"/>
                  <a:pt x="990932" y="45406"/>
                </a:cubicBezTo>
                <a:close/>
                <a:moveTo>
                  <a:pt x="1370376" y="51789"/>
                </a:moveTo>
                <a:cubicBezTo>
                  <a:pt x="1369767" y="51789"/>
                  <a:pt x="1369165" y="52120"/>
                  <a:pt x="1368897" y="52724"/>
                </a:cubicBezTo>
                <a:lnTo>
                  <a:pt x="1338171" y="120776"/>
                </a:lnTo>
                <a:cubicBezTo>
                  <a:pt x="1337794" y="121605"/>
                  <a:pt x="1338134" y="122550"/>
                  <a:pt x="1338968" y="122927"/>
                </a:cubicBezTo>
                <a:lnTo>
                  <a:pt x="1348251" y="127117"/>
                </a:lnTo>
                <a:cubicBezTo>
                  <a:pt x="1348439" y="127230"/>
                  <a:pt x="1348664" y="127272"/>
                  <a:pt x="1348889" y="127272"/>
                </a:cubicBezTo>
                <a:cubicBezTo>
                  <a:pt x="1349113" y="127272"/>
                  <a:pt x="1349309" y="127233"/>
                  <a:pt x="1349497" y="127159"/>
                </a:cubicBezTo>
                <a:cubicBezTo>
                  <a:pt x="1349874" y="127009"/>
                  <a:pt x="1350208" y="126701"/>
                  <a:pt x="1350360" y="126324"/>
                </a:cubicBezTo>
                <a:lnTo>
                  <a:pt x="1381130" y="58272"/>
                </a:lnTo>
                <a:cubicBezTo>
                  <a:pt x="1381318" y="57856"/>
                  <a:pt x="1381311" y="57404"/>
                  <a:pt x="1381159" y="57026"/>
                </a:cubicBezTo>
                <a:cubicBezTo>
                  <a:pt x="1381007" y="56611"/>
                  <a:pt x="1380717" y="56309"/>
                  <a:pt x="1380340" y="56120"/>
                </a:cubicBezTo>
                <a:lnTo>
                  <a:pt x="1371049" y="51931"/>
                </a:lnTo>
                <a:cubicBezTo>
                  <a:pt x="1370825" y="51818"/>
                  <a:pt x="1370600" y="51789"/>
                  <a:pt x="1370376" y="51789"/>
                </a:cubicBezTo>
                <a:close/>
                <a:moveTo>
                  <a:pt x="1417436" y="78512"/>
                </a:moveTo>
                <a:cubicBezTo>
                  <a:pt x="1404450" y="78512"/>
                  <a:pt x="1392290" y="86400"/>
                  <a:pt x="1384101" y="100140"/>
                </a:cubicBezTo>
                <a:cubicBezTo>
                  <a:pt x="1371796" y="120823"/>
                  <a:pt x="1375948" y="142106"/>
                  <a:pt x="1394406" y="153089"/>
                </a:cubicBezTo>
                <a:cubicBezTo>
                  <a:pt x="1400370" y="156637"/>
                  <a:pt x="1406595" y="158453"/>
                  <a:pt x="1412864" y="158453"/>
                </a:cubicBezTo>
                <a:cubicBezTo>
                  <a:pt x="1425850" y="158453"/>
                  <a:pt x="1437959" y="150565"/>
                  <a:pt x="1446156" y="136827"/>
                </a:cubicBezTo>
                <a:cubicBezTo>
                  <a:pt x="1458649" y="115803"/>
                  <a:pt x="1454613" y="95006"/>
                  <a:pt x="1435894" y="83834"/>
                </a:cubicBezTo>
                <a:cubicBezTo>
                  <a:pt x="1429930" y="80324"/>
                  <a:pt x="1423698" y="78512"/>
                  <a:pt x="1417436" y="78512"/>
                </a:cubicBezTo>
                <a:close/>
                <a:moveTo>
                  <a:pt x="829197" y="80578"/>
                </a:moveTo>
                <a:cubicBezTo>
                  <a:pt x="828929" y="80578"/>
                  <a:pt x="828632" y="80656"/>
                  <a:pt x="828400" y="80805"/>
                </a:cubicBezTo>
                <a:lnTo>
                  <a:pt x="819616" y="85985"/>
                </a:lnTo>
                <a:cubicBezTo>
                  <a:pt x="819051" y="86326"/>
                  <a:pt x="818740" y="87000"/>
                  <a:pt x="818848" y="87642"/>
                </a:cubicBezTo>
                <a:lnTo>
                  <a:pt x="831755" y="167087"/>
                </a:lnTo>
                <a:cubicBezTo>
                  <a:pt x="831835" y="167616"/>
                  <a:pt x="832219" y="168079"/>
                  <a:pt x="832704" y="168305"/>
                </a:cubicBezTo>
                <a:cubicBezTo>
                  <a:pt x="832893" y="168418"/>
                  <a:pt x="833161" y="168489"/>
                  <a:pt x="833385" y="168489"/>
                </a:cubicBezTo>
                <a:cubicBezTo>
                  <a:pt x="833646" y="168489"/>
                  <a:pt x="833958" y="168406"/>
                  <a:pt x="834219" y="168220"/>
                </a:cubicBezTo>
                <a:lnTo>
                  <a:pt x="843053" y="163011"/>
                </a:lnTo>
                <a:cubicBezTo>
                  <a:pt x="843654" y="162671"/>
                  <a:pt x="843959" y="161997"/>
                  <a:pt x="843843" y="161355"/>
                </a:cubicBezTo>
                <a:lnTo>
                  <a:pt x="839908" y="138864"/>
                </a:lnTo>
                <a:lnTo>
                  <a:pt x="864569" y="124328"/>
                </a:lnTo>
                <a:lnTo>
                  <a:pt x="882983" y="139120"/>
                </a:lnTo>
                <a:cubicBezTo>
                  <a:pt x="883280" y="139383"/>
                  <a:pt x="883657" y="139501"/>
                  <a:pt x="883997" y="139501"/>
                </a:cubicBezTo>
                <a:cubicBezTo>
                  <a:pt x="884418" y="139501"/>
                  <a:pt x="884794" y="139351"/>
                  <a:pt x="885135" y="139049"/>
                </a:cubicBezTo>
                <a:lnTo>
                  <a:pt x="892491" y="132184"/>
                </a:lnTo>
                <a:cubicBezTo>
                  <a:pt x="892867" y="131882"/>
                  <a:pt x="893020" y="131392"/>
                  <a:pt x="893020" y="130939"/>
                </a:cubicBezTo>
                <a:cubicBezTo>
                  <a:pt x="892983" y="130447"/>
                  <a:pt x="892802" y="129985"/>
                  <a:pt x="892418" y="129721"/>
                </a:cubicBezTo>
                <a:lnTo>
                  <a:pt x="830219" y="80918"/>
                </a:lnTo>
                <a:cubicBezTo>
                  <a:pt x="829914" y="80692"/>
                  <a:pt x="829574" y="80578"/>
                  <a:pt x="829197" y="80578"/>
                </a:cubicBezTo>
                <a:close/>
                <a:moveTo>
                  <a:pt x="1418415" y="91378"/>
                </a:moveTo>
                <a:cubicBezTo>
                  <a:pt x="1422074" y="91378"/>
                  <a:pt x="1425778" y="92440"/>
                  <a:pt x="1429365" y="94591"/>
                </a:cubicBezTo>
                <a:cubicBezTo>
                  <a:pt x="1441177" y="101611"/>
                  <a:pt x="1443061" y="115119"/>
                  <a:pt x="1434307" y="129877"/>
                </a:cubicBezTo>
                <a:cubicBezTo>
                  <a:pt x="1428270" y="139992"/>
                  <a:pt x="1420306" y="145574"/>
                  <a:pt x="1411885" y="145574"/>
                </a:cubicBezTo>
                <a:cubicBezTo>
                  <a:pt x="1408189" y="145574"/>
                  <a:pt x="1404486" y="144489"/>
                  <a:pt x="1400899" y="142375"/>
                </a:cubicBezTo>
                <a:cubicBezTo>
                  <a:pt x="1389130" y="135354"/>
                  <a:pt x="1387195" y="121833"/>
                  <a:pt x="1395993" y="107075"/>
                </a:cubicBezTo>
                <a:cubicBezTo>
                  <a:pt x="1402030" y="96960"/>
                  <a:pt x="1409958" y="91378"/>
                  <a:pt x="1418415" y="91378"/>
                </a:cubicBezTo>
                <a:close/>
                <a:moveTo>
                  <a:pt x="833117" y="99304"/>
                </a:moveTo>
                <a:lnTo>
                  <a:pt x="854293" y="116175"/>
                </a:lnTo>
                <a:lnTo>
                  <a:pt x="837734" y="125956"/>
                </a:lnTo>
                <a:close/>
                <a:moveTo>
                  <a:pt x="1126020" y="104853"/>
                </a:moveTo>
                <a:cubicBezTo>
                  <a:pt x="854227" y="104853"/>
                  <a:pt x="633872" y="325197"/>
                  <a:pt x="633872" y="597029"/>
                </a:cubicBezTo>
                <a:cubicBezTo>
                  <a:pt x="633872" y="817000"/>
                  <a:pt x="778281" y="1003193"/>
                  <a:pt x="977416" y="1066190"/>
                </a:cubicBezTo>
                <a:cubicBezTo>
                  <a:pt x="978134" y="1092800"/>
                  <a:pt x="980366" y="1121708"/>
                  <a:pt x="986518" y="1133788"/>
                </a:cubicBezTo>
                <a:cubicBezTo>
                  <a:pt x="986743" y="1134245"/>
                  <a:pt x="987040" y="1134701"/>
                  <a:pt x="987381" y="1135078"/>
                </a:cubicBezTo>
                <a:cubicBezTo>
                  <a:pt x="1015201" y="1164370"/>
                  <a:pt x="1111106" y="1137564"/>
                  <a:pt x="1183386" y="1116801"/>
                </a:cubicBezTo>
                <a:cubicBezTo>
                  <a:pt x="1184668" y="1126882"/>
                  <a:pt x="1189009" y="1147448"/>
                  <a:pt x="1203090" y="1154471"/>
                </a:cubicBezTo>
                <a:cubicBezTo>
                  <a:pt x="1206561" y="1156202"/>
                  <a:pt x="1210402" y="1156891"/>
                  <a:pt x="1214257" y="1156891"/>
                </a:cubicBezTo>
                <a:cubicBezTo>
                  <a:pt x="1226859" y="1156891"/>
                  <a:pt x="1239846" y="1149724"/>
                  <a:pt x="1241657" y="1148666"/>
                </a:cubicBezTo>
                <a:cubicBezTo>
                  <a:pt x="1243773" y="1147456"/>
                  <a:pt x="1244795" y="1145035"/>
                  <a:pt x="1244230" y="1142694"/>
                </a:cubicBezTo>
                <a:cubicBezTo>
                  <a:pt x="1243665" y="1140354"/>
                  <a:pt x="1241585" y="1138658"/>
                  <a:pt x="1239208" y="1138542"/>
                </a:cubicBezTo>
                <a:cubicBezTo>
                  <a:pt x="1238904" y="1138542"/>
                  <a:pt x="1232635" y="1138172"/>
                  <a:pt x="1230447" y="1130208"/>
                </a:cubicBezTo>
                <a:cubicBezTo>
                  <a:pt x="1238295" y="1129491"/>
                  <a:pt x="1246795" y="1129491"/>
                  <a:pt x="1253702" y="1129983"/>
                </a:cubicBezTo>
                <a:lnTo>
                  <a:pt x="1254194" y="1129983"/>
                </a:lnTo>
                <a:cubicBezTo>
                  <a:pt x="1262275" y="1129831"/>
                  <a:pt x="1269594" y="1125106"/>
                  <a:pt x="1272884" y="1117939"/>
                </a:cubicBezTo>
                <a:cubicBezTo>
                  <a:pt x="1273485" y="1116613"/>
                  <a:pt x="1273891" y="1115265"/>
                  <a:pt x="1274152" y="1113903"/>
                </a:cubicBezTo>
                <a:cubicBezTo>
                  <a:pt x="1274188" y="1113751"/>
                  <a:pt x="1274232" y="1113627"/>
                  <a:pt x="1274268" y="1113475"/>
                </a:cubicBezTo>
                <a:cubicBezTo>
                  <a:pt x="1274717" y="1110946"/>
                  <a:pt x="1274609" y="1108395"/>
                  <a:pt x="1273927" y="1105975"/>
                </a:cubicBezTo>
                <a:lnTo>
                  <a:pt x="1271746" y="1067052"/>
                </a:lnTo>
                <a:cubicBezTo>
                  <a:pt x="1472396" y="1004925"/>
                  <a:pt x="1618152" y="818058"/>
                  <a:pt x="1618152" y="597029"/>
                </a:cubicBezTo>
                <a:cubicBezTo>
                  <a:pt x="1618152" y="325197"/>
                  <a:pt x="1397812" y="104853"/>
                  <a:pt x="1126020" y="104853"/>
                </a:cubicBezTo>
                <a:close/>
                <a:moveTo>
                  <a:pt x="787303" y="106820"/>
                </a:moveTo>
                <a:cubicBezTo>
                  <a:pt x="786962" y="106820"/>
                  <a:pt x="786585" y="106933"/>
                  <a:pt x="786324" y="107160"/>
                </a:cubicBezTo>
                <a:lnTo>
                  <a:pt x="741104" y="141766"/>
                </a:lnTo>
                <a:cubicBezTo>
                  <a:pt x="740764" y="142030"/>
                  <a:pt x="740539" y="142412"/>
                  <a:pt x="740467" y="142828"/>
                </a:cubicBezTo>
                <a:cubicBezTo>
                  <a:pt x="740430" y="143243"/>
                  <a:pt x="740546" y="143691"/>
                  <a:pt x="740807" y="144031"/>
                </a:cubicBezTo>
                <a:lnTo>
                  <a:pt x="746467" y="151433"/>
                </a:lnTo>
                <a:cubicBezTo>
                  <a:pt x="746764" y="151849"/>
                  <a:pt x="747250" y="152070"/>
                  <a:pt x="747742" y="152070"/>
                </a:cubicBezTo>
                <a:cubicBezTo>
                  <a:pt x="748083" y="152070"/>
                  <a:pt x="748431" y="151957"/>
                  <a:pt x="748728" y="151730"/>
                </a:cubicBezTo>
                <a:lnTo>
                  <a:pt x="766352" y="138214"/>
                </a:lnTo>
                <a:lnTo>
                  <a:pt x="805079" y="188870"/>
                </a:lnTo>
                <a:cubicBezTo>
                  <a:pt x="805340" y="189210"/>
                  <a:pt x="805724" y="189432"/>
                  <a:pt x="806137" y="189507"/>
                </a:cubicBezTo>
                <a:lnTo>
                  <a:pt x="806362" y="189507"/>
                </a:lnTo>
                <a:cubicBezTo>
                  <a:pt x="806703" y="189507"/>
                  <a:pt x="807079" y="189394"/>
                  <a:pt x="807340" y="189168"/>
                </a:cubicBezTo>
                <a:lnTo>
                  <a:pt x="815421" y="183025"/>
                </a:lnTo>
                <a:cubicBezTo>
                  <a:pt x="816138" y="182458"/>
                  <a:pt x="816290" y="181435"/>
                  <a:pt x="815718" y="180718"/>
                </a:cubicBezTo>
                <a:lnTo>
                  <a:pt x="776998" y="130103"/>
                </a:lnTo>
                <a:lnTo>
                  <a:pt x="795158" y="116218"/>
                </a:lnTo>
                <a:cubicBezTo>
                  <a:pt x="795535" y="115917"/>
                  <a:pt x="795753" y="115492"/>
                  <a:pt x="795789" y="115001"/>
                </a:cubicBezTo>
                <a:cubicBezTo>
                  <a:pt x="795789" y="114548"/>
                  <a:pt x="795608" y="114057"/>
                  <a:pt x="795267" y="113756"/>
                </a:cubicBezTo>
                <a:lnTo>
                  <a:pt x="788433" y="107273"/>
                </a:lnTo>
                <a:cubicBezTo>
                  <a:pt x="788093" y="106971"/>
                  <a:pt x="787716" y="106820"/>
                  <a:pt x="787303" y="106820"/>
                </a:cubicBezTo>
                <a:close/>
                <a:moveTo>
                  <a:pt x="1126020" y="115949"/>
                </a:moveTo>
                <a:cubicBezTo>
                  <a:pt x="1329532" y="115949"/>
                  <a:pt x="1503942" y="242957"/>
                  <a:pt x="1574106" y="421902"/>
                </a:cubicBezTo>
                <a:cubicBezTo>
                  <a:pt x="1549720" y="406993"/>
                  <a:pt x="1518167" y="400128"/>
                  <a:pt x="1498239" y="400316"/>
                </a:cubicBezTo>
                <a:cubicBezTo>
                  <a:pt x="1498652" y="397561"/>
                  <a:pt x="1499028" y="394957"/>
                  <a:pt x="1499369" y="392616"/>
                </a:cubicBezTo>
                <a:cubicBezTo>
                  <a:pt x="1499978" y="388239"/>
                  <a:pt x="1500514" y="383978"/>
                  <a:pt x="1500927" y="380317"/>
                </a:cubicBezTo>
                <a:cubicBezTo>
                  <a:pt x="1503493" y="367748"/>
                  <a:pt x="1503601" y="356340"/>
                  <a:pt x="1501297" y="346376"/>
                </a:cubicBezTo>
                <a:cubicBezTo>
                  <a:pt x="1501260" y="345508"/>
                  <a:pt x="1501217" y="344611"/>
                  <a:pt x="1501181" y="343743"/>
                </a:cubicBezTo>
                <a:cubicBezTo>
                  <a:pt x="1499826" y="322153"/>
                  <a:pt x="1490506" y="302414"/>
                  <a:pt x="1474955" y="288033"/>
                </a:cubicBezTo>
                <a:cubicBezTo>
                  <a:pt x="1459294" y="273653"/>
                  <a:pt x="1439220" y="266326"/>
                  <a:pt x="1418495" y="267722"/>
                </a:cubicBezTo>
                <a:cubicBezTo>
                  <a:pt x="1397740" y="269044"/>
                  <a:pt x="1378746" y="278701"/>
                  <a:pt x="1365078" y="294968"/>
                </a:cubicBezTo>
                <a:cubicBezTo>
                  <a:pt x="1351454" y="311161"/>
                  <a:pt x="1344657" y="331958"/>
                  <a:pt x="1346055" y="353509"/>
                </a:cubicBezTo>
                <a:cubicBezTo>
                  <a:pt x="1347338" y="373778"/>
                  <a:pt x="1355686" y="392169"/>
                  <a:pt x="1368745" y="405794"/>
                </a:cubicBezTo>
                <a:cubicBezTo>
                  <a:pt x="1346700" y="410323"/>
                  <a:pt x="1330279" y="418514"/>
                  <a:pt x="1318090" y="428440"/>
                </a:cubicBezTo>
                <a:cubicBezTo>
                  <a:pt x="1320807" y="397453"/>
                  <a:pt x="1310386" y="367097"/>
                  <a:pt x="1299067" y="348414"/>
                </a:cubicBezTo>
                <a:cubicBezTo>
                  <a:pt x="1298878" y="347998"/>
                  <a:pt x="1298646" y="347622"/>
                  <a:pt x="1298386" y="347282"/>
                </a:cubicBezTo>
                <a:cubicBezTo>
                  <a:pt x="1294537" y="341092"/>
                  <a:pt x="1290428" y="335779"/>
                  <a:pt x="1286196" y="331514"/>
                </a:cubicBezTo>
                <a:cubicBezTo>
                  <a:pt x="1279065" y="324380"/>
                  <a:pt x="1272869" y="318639"/>
                  <a:pt x="1265659" y="315846"/>
                </a:cubicBezTo>
                <a:cubicBezTo>
                  <a:pt x="1262340" y="298823"/>
                  <a:pt x="1256535" y="287835"/>
                  <a:pt x="1250303" y="280475"/>
                </a:cubicBezTo>
                <a:cubicBezTo>
                  <a:pt x="1253477" y="273756"/>
                  <a:pt x="1260535" y="258631"/>
                  <a:pt x="1262920" y="252139"/>
                </a:cubicBezTo>
                <a:cubicBezTo>
                  <a:pt x="1263630" y="250213"/>
                  <a:pt x="1263217" y="248057"/>
                  <a:pt x="1261854" y="246548"/>
                </a:cubicBezTo>
                <a:cubicBezTo>
                  <a:pt x="1260499" y="245000"/>
                  <a:pt x="1258419" y="244359"/>
                  <a:pt x="1256419" y="244849"/>
                </a:cubicBezTo>
                <a:cubicBezTo>
                  <a:pt x="1243853" y="247944"/>
                  <a:pt x="1229475" y="236847"/>
                  <a:pt x="1226569" y="233413"/>
                </a:cubicBezTo>
                <a:cubicBezTo>
                  <a:pt x="1224946" y="231526"/>
                  <a:pt x="1222265" y="230917"/>
                  <a:pt x="1220004" y="232012"/>
                </a:cubicBezTo>
                <a:cubicBezTo>
                  <a:pt x="1205206" y="238843"/>
                  <a:pt x="1198713" y="239758"/>
                  <a:pt x="1183502" y="236965"/>
                </a:cubicBezTo>
                <a:cubicBezTo>
                  <a:pt x="1181610" y="236626"/>
                  <a:pt x="1179690" y="237301"/>
                  <a:pt x="1178400" y="238735"/>
                </a:cubicBezTo>
                <a:cubicBezTo>
                  <a:pt x="1177117" y="240132"/>
                  <a:pt x="1176675" y="242137"/>
                  <a:pt x="1177197" y="243986"/>
                </a:cubicBezTo>
                <a:lnTo>
                  <a:pt x="1187574" y="279456"/>
                </a:lnTo>
                <a:cubicBezTo>
                  <a:pt x="1180972" y="289873"/>
                  <a:pt x="1176661" y="307660"/>
                  <a:pt x="1186741" y="328797"/>
                </a:cubicBezTo>
                <a:cubicBezTo>
                  <a:pt x="1169827" y="325286"/>
                  <a:pt x="1154174" y="315317"/>
                  <a:pt x="1142166" y="307693"/>
                </a:cubicBezTo>
                <a:cubicBezTo>
                  <a:pt x="1140774" y="306826"/>
                  <a:pt x="1139448" y="305952"/>
                  <a:pt x="1138165" y="305160"/>
                </a:cubicBezTo>
                <a:lnTo>
                  <a:pt x="1150884" y="263759"/>
                </a:lnTo>
                <a:cubicBezTo>
                  <a:pt x="1151492" y="261758"/>
                  <a:pt x="1150891" y="259532"/>
                  <a:pt x="1149347" y="258097"/>
                </a:cubicBezTo>
                <a:cubicBezTo>
                  <a:pt x="1147796" y="256625"/>
                  <a:pt x="1145557" y="256248"/>
                  <a:pt x="1143601" y="256965"/>
                </a:cubicBezTo>
                <a:cubicBezTo>
                  <a:pt x="1123520" y="264665"/>
                  <a:pt x="1114845" y="254592"/>
                  <a:pt x="1114765" y="254517"/>
                </a:cubicBezTo>
                <a:cubicBezTo>
                  <a:pt x="1113106" y="252516"/>
                  <a:pt x="1110316" y="251945"/>
                  <a:pt x="1108011" y="253115"/>
                </a:cubicBezTo>
                <a:cubicBezTo>
                  <a:pt x="1089894" y="262287"/>
                  <a:pt x="1080720" y="256022"/>
                  <a:pt x="1076792" y="253342"/>
                </a:cubicBezTo>
                <a:lnTo>
                  <a:pt x="1075973" y="252818"/>
                </a:lnTo>
                <a:cubicBezTo>
                  <a:pt x="1074009" y="251497"/>
                  <a:pt x="1071429" y="251606"/>
                  <a:pt x="1069545" y="253002"/>
                </a:cubicBezTo>
                <a:cubicBezTo>
                  <a:pt x="1067697" y="254436"/>
                  <a:pt x="1066944" y="256851"/>
                  <a:pt x="1067618" y="259117"/>
                </a:cubicBezTo>
                <a:cubicBezTo>
                  <a:pt x="1068183" y="260777"/>
                  <a:pt x="1069400" y="268967"/>
                  <a:pt x="1070379" y="275535"/>
                </a:cubicBezTo>
                <a:cubicBezTo>
                  <a:pt x="1071886" y="285801"/>
                  <a:pt x="1073618" y="297469"/>
                  <a:pt x="1075205" y="303093"/>
                </a:cubicBezTo>
                <a:cubicBezTo>
                  <a:pt x="1075886" y="305508"/>
                  <a:pt x="1078118" y="307240"/>
                  <a:pt x="1080684" y="307127"/>
                </a:cubicBezTo>
                <a:cubicBezTo>
                  <a:pt x="1103366" y="306485"/>
                  <a:pt x="1120802" y="310411"/>
                  <a:pt x="1127179" y="312109"/>
                </a:cubicBezTo>
                <a:cubicBezTo>
                  <a:pt x="1138122" y="346645"/>
                  <a:pt x="1166856" y="375901"/>
                  <a:pt x="1192328" y="378053"/>
                </a:cubicBezTo>
                <a:cubicBezTo>
                  <a:pt x="1210409" y="379562"/>
                  <a:pt x="1214714" y="385785"/>
                  <a:pt x="1219663" y="394428"/>
                </a:cubicBezTo>
                <a:cubicBezTo>
                  <a:pt x="1213887" y="397750"/>
                  <a:pt x="1207278" y="400656"/>
                  <a:pt x="1199800" y="403261"/>
                </a:cubicBezTo>
                <a:cubicBezTo>
                  <a:pt x="1180516" y="409941"/>
                  <a:pt x="1165116" y="417306"/>
                  <a:pt x="1151000" y="424704"/>
                </a:cubicBezTo>
                <a:cubicBezTo>
                  <a:pt x="1165457" y="399076"/>
                  <a:pt x="1159942" y="378090"/>
                  <a:pt x="1158362" y="373296"/>
                </a:cubicBezTo>
                <a:cubicBezTo>
                  <a:pt x="1157717" y="371334"/>
                  <a:pt x="1156051" y="369890"/>
                  <a:pt x="1154014" y="369588"/>
                </a:cubicBezTo>
                <a:cubicBezTo>
                  <a:pt x="1151978" y="369248"/>
                  <a:pt x="1149942" y="370046"/>
                  <a:pt x="1148695" y="371669"/>
                </a:cubicBezTo>
                <a:cubicBezTo>
                  <a:pt x="1135107" y="389560"/>
                  <a:pt x="1110164" y="394995"/>
                  <a:pt x="1088155" y="399750"/>
                </a:cubicBezTo>
                <a:lnTo>
                  <a:pt x="1085966" y="400246"/>
                </a:lnTo>
                <a:cubicBezTo>
                  <a:pt x="1082981" y="400887"/>
                  <a:pt x="1081104" y="403832"/>
                  <a:pt x="1081742" y="406813"/>
                </a:cubicBezTo>
                <a:cubicBezTo>
                  <a:pt x="1082387" y="409795"/>
                  <a:pt x="1085329" y="411673"/>
                  <a:pt x="1088314" y="411031"/>
                </a:cubicBezTo>
                <a:lnTo>
                  <a:pt x="1090496" y="410578"/>
                </a:lnTo>
                <a:cubicBezTo>
                  <a:pt x="1110801" y="406162"/>
                  <a:pt x="1133411" y="401265"/>
                  <a:pt x="1149644" y="386884"/>
                </a:cubicBezTo>
                <a:cubicBezTo>
                  <a:pt x="1150246" y="398132"/>
                  <a:pt x="1147333" y="416843"/>
                  <a:pt x="1127744" y="437300"/>
                </a:cubicBezTo>
                <a:cubicBezTo>
                  <a:pt x="1116650" y="443340"/>
                  <a:pt x="1107062" y="448256"/>
                  <a:pt x="1096837" y="452446"/>
                </a:cubicBezTo>
                <a:cubicBezTo>
                  <a:pt x="1086111" y="456862"/>
                  <a:pt x="1076756" y="459655"/>
                  <a:pt x="1068907" y="460824"/>
                </a:cubicBezTo>
                <a:cubicBezTo>
                  <a:pt x="1059588" y="446558"/>
                  <a:pt x="1061284" y="428695"/>
                  <a:pt x="1063248" y="418957"/>
                </a:cubicBezTo>
                <a:cubicBezTo>
                  <a:pt x="1066980" y="400500"/>
                  <a:pt x="1075886" y="386804"/>
                  <a:pt x="1080865" y="384011"/>
                </a:cubicBezTo>
                <a:cubicBezTo>
                  <a:pt x="1082676" y="382992"/>
                  <a:pt x="1083734" y="381062"/>
                  <a:pt x="1083698" y="378987"/>
                </a:cubicBezTo>
                <a:cubicBezTo>
                  <a:pt x="1083618" y="376948"/>
                  <a:pt x="1082423" y="375108"/>
                  <a:pt x="1080568" y="374202"/>
                </a:cubicBezTo>
                <a:cubicBezTo>
                  <a:pt x="1072647" y="370315"/>
                  <a:pt x="1067509" y="364686"/>
                  <a:pt x="1065356" y="357402"/>
                </a:cubicBezTo>
                <a:cubicBezTo>
                  <a:pt x="1062603" y="348154"/>
                  <a:pt x="1065327" y="338562"/>
                  <a:pt x="1067820" y="334373"/>
                </a:cubicBezTo>
                <a:cubicBezTo>
                  <a:pt x="1072495" y="326560"/>
                  <a:pt x="1083858" y="325060"/>
                  <a:pt x="1092844" y="326305"/>
                </a:cubicBezTo>
                <a:cubicBezTo>
                  <a:pt x="1107823" y="328306"/>
                  <a:pt x="1119287" y="351249"/>
                  <a:pt x="1122201" y="362270"/>
                </a:cubicBezTo>
                <a:cubicBezTo>
                  <a:pt x="1113664" y="368574"/>
                  <a:pt x="1104004" y="369938"/>
                  <a:pt x="1092191" y="366616"/>
                </a:cubicBezTo>
                <a:cubicBezTo>
                  <a:pt x="1089206" y="365786"/>
                  <a:pt x="1086198" y="367521"/>
                  <a:pt x="1085365" y="370466"/>
                </a:cubicBezTo>
                <a:cubicBezTo>
                  <a:pt x="1084539" y="373410"/>
                  <a:pt x="1086235" y="376457"/>
                  <a:pt x="1089220" y="377288"/>
                </a:cubicBezTo>
                <a:cubicBezTo>
                  <a:pt x="1105866" y="381968"/>
                  <a:pt x="1119860" y="379147"/>
                  <a:pt x="1131933" y="368654"/>
                </a:cubicBezTo>
                <a:cubicBezTo>
                  <a:pt x="1133332" y="367446"/>
                  <a:pt x="1134056" y="365592"/>
                  <a:pt x="1133788" y="363743"/>
                </a:cubicBezTo>
                <a:cubicBezTo>
                  <a:pt x="1132542" y="354458"/>
                  <a:pt x="1119440" y="318719"/>
                  <a:pt x="1094344" y="315322"/>
                </a:cubicBezTo>
                <a:cubicBezTo>
                  <a:pt x="1078299" y="313170"/>
                  <a:pt x="1064530" y="318257"/>
                  <a:pt x="1058305" y="328712"/>
                </a:cubicBezTo>
                <a:cubicBezTo>
                  <a:pt x="1053964" y="335959"/>
                  <a:pt x="1051167" y="348607"/>
                  <a:pt x="1054754" y="360572"/>
                </a:cubicBezTo>
                <a:cubicBezTo>
                  <a:pt x="1057095" y="368423"/>
                  <a:pt x="1061892" y="375028"/>
                  <a:pt x="1068835" y="380048"/>
                </a:cubicBezTo>
                <a:cubicBezTo>
                  <a:pt x="1061813" y="388201"/>
                  <a:pt x="1055327" y="402284"/>
                  <a:pt x="1052421" y="416777"/>
                </a:cubicBezTo>
                <a:cubicBezTo>
                  <a:pt x="1051399" y="421647"/>
                  <a:pt x="1050863" y="426398"/>
                  <a:pt x="1050674" y="431002"/>
                </a:cubicBezTo>
                <a:cubicBezTo>
                  <a:pt x="1037992" y="439910"/>
                  <a:pt x="1034405" y="453530"/>
                  <a:pt x="1037384" y="460400"/>
                </a:cubicBezTo>
                <a:cubicBezTo>
                  <a:pt x="1037840" y="461872"/>
                  <a:pt x="1038261" y="463495"/>
                  <a:pt x="1038717" y="465156"/>
                </a:cubicBezTo>
                <a:cubicBezTo>
                  <a:pt x="1042080" y="477725"/>
                  <a:pt x="1047051" y="496521"/>
                  <a:pt x="1071016" y="502636"/>
                </a:cubicBezTo>
                <a:cubicBezTo>
                  <a:pt x="1071545" y="527622"/>
                  <a:pt x="1061958" y="548310"/>
                  <a:pt x="1042369" y="564163"/>
                </a:cubicBezTo>
                <a:cubicBezTo>
                  <a:pt x="1036558" y="564766"/>
                  <a:pt x="1030514" y="565677"/>
                  <a:pt x="1024252" y="566923"/>
                </a:cubicBezTo>
                <a:cubicBezTo>
                  <a:pt x="1017122" y="559827"/>
                  <a:pt x="1008853" y="553411"/>
                  <a:pt x="999454" y="547786"/>
                </a:cubicBezTo>
                <a:cubicBezTo>
                  <a:pt x="969524" y="529934"/>
                  <a:pt x="932725" y="523512"/>
                  <a:pt x="907513" y="531212"/>
                </a:cubicBezTo>
                <a:cubicBezTo>
                  <a:pt x="893092" y="495771"/>
                  <a:pt x="866112" y="473573"/>
                  <a:pt x="826929" y="465043"/>
                </a:cubicBezTo>
                <a:lnTo>
                  <a:pt x="827117" y="455503"/>
                </a:lnTo>
                <a:cubicBezTo>
                  <a:pt x="830849" y="451615"/>
                  <a:pt x="846408" y="440509"/>
                  <a:pt x="885476" y="418730"/>
                </a:cubicBezTo>
                <a:cubicBezTo>
                  <a:pt x="886454" y="434319"/>
                  <a:pt x="890077" y="458702"/>
                  <a:pt x="912311" y="465382"/>
                </a:cubicBezTo>
                <a:cubicBezTo>
                  <a:pt x="912796" y="465570"/>
                  <a:pt x="913253" y="465731"/>
                  <a:pt x="913782" y="465807"/>
                </a:cubicBezTo>
                <a:cubicBezTo>
                  <a:pt x="916985" y="466637"/>
                  <a:pt x="920492" y="467052"/>
                  <a:pt x="924152" y="467052"/>
                </a:cubicBezTo>
                <a:cubicBezTo>
                  <a:pt x="925174" y="467052"/>
                  <a:pt x="926268" y="467013"/>
                  <a:pt x="927326" y="466939"/>
                </a:cubicBezTo>
                <a:cubicBezTo>
                  <a:pt x="927667" y="466939"/>
                  <a:pt x="927971" y="466857"/>
                  <a:pt x="928275" y="466783"/>
                </a:cubicBezTo>
                <a:cubicBezTo>
                  <a:pt x="928384" y="466783"/>
                  <a:pt x="934392" y="465316"/>
                  <a:pt x="942131" y="464109"/>
                </a:cubicBezTo>
                <a:cubicBezTo>
                  <a:pt x="941262" y="464863"/>
                  <a:pt x="940349" y="465722"/>
                  <a:pt x="939327" y="466741"/>
                </a:cubicBezTo>
                <a:cubicBezTo>
                  <a:pt x="928116" y="478026"/>
                  <a:pt x="929899" y="497464"/>
                  <a:pt x="943827" y="515091"/>
                </a:cubicBezTo>
                <a:cubicBezTo>
                  <a:pt x="944921" y="516450"/>
                  <a:pt x="946537" y="517171"/>
                  <a:pt x="948161" y="517171"/>
                </a:cubicBezTo>
                <a:cubicBezTo>
                  <a:pt x="949327" y="517171"/>
                  <a:pt x="950501" y="516836"/>
                  <a:pt x="951487" y="516081"/>
                </a:cubicBezTo>
                <a:cubicBezTo>
                  <a:pt x="953900" y="514270"/>
                  <a:pt x="954436" y="510864"/>
                  <a:pt x="952661" y="508410"/>
                </a:cubicBezTo>
                <a:cubicBezTo>
                  <a:pt x="948472" y="502560"/>
                  <a:pt x="951980" y="498413"/>
                  <a:pt x="965415" y="488184"/>
                </a:cubicBezTo>
                <a:cubicBezTo>
                  <a:pt x="971003" y="483957"/>
                  <a:pt x="976706" y="479541"/>
                  <a:pt x="980858" y="474370"/>
                </a:cubicBezTo>
                <a:cubicBezTo>
                  <a:pt x="981083" y="474144"/>
                  <a:pt x="981264" y="473884"/>
                  <a:pt x="981453" y="473620"/>
                </a:cubicBezTo>
                <a:cubicBezTo>
                  <a:pt x="981489" y="473582"/>
                  <a:pt x="981532" y="473543"/>
                  <a:pt x="981532" y="473506"/>
                </a:cubicBezTo>
                <a:cubicBezTo>
                  <a:pt x="981569" y="473506"/>
                  <a:pt x="981561" y="473464"/>
                  <a:pt x="981561" y="473464"/>
                </a:cubicBezTo>
                <a:cubicBezTo>
                  <a:pt x="981641" y="473350"/>
                  <a:pt x="981757" y="473238"/>
                  <a:pt x="981829" y="473124"/>
                </a:cubicBezTo>
                <a:lnTo>
                  <a:pt x="981873" y="473082"/>
                </a:lnTo>
                <a:cubicBezTo>
                  <a:pt x="982177" y="472666"/>
                  <a:pt x="982474" y="472294"/>
                  <a:pt x="982743" y="471878"/>
                </a:cubicBezTo>
                <a:cubicBezTo>
                  <a:pt x="993004" y="456290"/>
                  <a:pt x="987460" y="435758"/>
                  <a:pt x="983532" y="423755"/>
                </a:cubicBezTo>
                <a:cubicBezTo>
                  <a:pt x="1023615" y="405675"/>
                  <a:pt x="1029318" y="395216"/>
                  <a:pt x="1031543" y="378306"/>
                </a:cubicBezTo>
                <a:lnTo>
                  <a:pt x="1031543" y="378263"/>
                </a:lnTo>
                <a:lnTo>
                  <a:pt x="1031543" y="378122"/>
                </a:lnTo>
                <a:lnTo>
                  <a:pt x="1031543" y="377697"/>
                </a:lnTo>
                <a:lnTo>
                  <a:pt x="1031543" y="377669"/>
                </a:lnTo>
                <a:cubicBezTo>
                  <a:pt x="1031543" y="377481"/>
                  <a:pt x="1031579" y="377282"/>
                  <a:pt x="1031543" y="377131"/>
                </a:cubicBezTo>
                <a:lnTo>
                  <a:pt x="1031543" y="377060"/>
                </a:lnTo>
                <a:cubicBezTo>
                  <a:pt x="1031543" y="377060"/>
                  <a:pt x="1027803" y="337812"/>
                  <a:pt x="1023955" y="300219"/>
                </a:cubicBezTo>
                <a:lnTo>
                  <a:pt x="1023955" y="300134"/>
                </a:lnTo>
                <a:lnTo>
                  <a:pt x="1023955" y="300091"/>
                </a:lnTo>
                <a:cubicBezTo>
                  <a:pt x="1021955" y="280653"/>
                  <a:pt x="1019209" y="254732"/>
                  <a:pt x="1017361" y="241409"/>
                </a:cubicBezTo>
                <a:cubicBezTo>
                  <a:pt x="1017245" y="240654"/>
                  <a:pt x="1016969" y="239927"/>
                  <a:pt x="1016593" y="239285"/>
                </a:cubicBezTo>
                <a:cubicBezTo>
                  <a:pt x="992403" y="199390"/>
                  <a:pt x="949494" y="215969"/>
                  <a:pt x="919710" y="231671"/>
                </a:cubicBezTo>
                <a:cubicBezTo>
                  <a:pt x="914275" y="234049"/>
                  <a:pt x="908542" y="236719"/>
                  <a:pt x="902158" y="239965"/>
                </a:cubicBezTo>
                <a:cubicBezTo>
                  <a:pt x="869322" y="256610"/>
                  <a:pt x="838857" y="278162"/>
                  <a:pt x="824218" y="288541"/>
                </a:cubicBezTo>
                <a:lnTo>
                  <a:pt x="821580" y="290396"/>
                </a:lnTo>
                <a:cubicBezTo>
                  <a:pt x="820145" y="291415"/>
                  <a:pt x="819269" y="293038"/>
                  <a:pt x="819232" y="294811"/>
                </a:cubicBezTo>
                <a:cubicBezTo>
                  <a:pt x="819044" y="302398"/>
                  <a:pt x="818522" y="327653"/>
                  <a:pt x="817805" y="364265"/>
                </a:cubicBezTo>
                <a:lnTo>
                  <a:pt x="817529" y="378647"/>
                </a:lnTo>
                <a:cubicBezTo>
                  <a:pt x="807304" y="356000"/>
                  <a:pt x="791687" y="337874"/>
                  <a:pt x="781839" y="332363"/>
                </a:cubicBezTo>
                <a:cubicBezTo>
                  <a:pt x="779795" y="331268"/>
                  <a:pt x="777338" y="331500"/>
                  <a:pt x="775563" y="332972"/>
                </a:cubicBezTo>
                <a:cubicBezTo>
                  <a:pt x="774998" y="333463"/>
                  <a:pt x="720125" y="380298"/>
                  <a:pt x="732241" y="439480"/>
                </a:cubicBezTo>
                <a:cubicBezTo>
                  <a:pt x="732278" y="439593"/>
                  <a:pt x="732314" y="439706"/>
                  <a:pt x="732314" y="439820"/>
                </a:cubicBezTo>
                <a:lnTo>
                  <a:pt x="732357" y="439820"/>
                </a:lnTo>
                <a:cubicBezTo>
                  <a:pt x="733676" y="446236"/>
                  <a:pt x="735713" y="452506"/>
                  <a:pt x="738430" y="458433"/>
                </a:cubicBezTo>
                <a:cubicBezTo>
                  <a:pt x="740503" y="463038"/>
                  <a:pt x="742706" y="466958"/>
                  <a:pt x="744967" y="470392"/>
                </a:cubicBezTo>
                <a:cubicBezTo>
                  <a:pt x="725495" y="477639"/>
                  <a:pt x="675812" y="500399"/>
                  <a:pt x="659280" y="548523"/>
                </a:cubicBezTo>
                <a:cubicBezTo>
                  <a:pt x="644711" y="590871"/>
                  <a:pt x="629991" y="719507"/>
                  <a:pt x="708762" y="764837"/>
                </a:cubicBezTo>
                <a:cubicBezTo>
                  <a:pt x="709441" y="786129"/>
                  <a:pt x="707828" y="807108"/>
                  <a:pt x="703865" y="827457"/>
                </a:cubicBezTo>
                <a:cubicBezTo>
                  <a:pt x="666345" y="758989"/>
                  <a:pt x="644940" y="680442"/>
                  <a:pt x="644940" y="597029"/>
                </a:cubicBezTo>
                <a:cubicBezTo>
                  <a:pt x="644940" y="331764"/>
                  <a:pt x="860757" y="115949"/>
                  <a:pt x="1126020" y="115949"/>
                </a:cubicBezTo>
                <a:close/>
                <a:moveTo>
                  <a:pt x="1486434" y="119304"/>
                </a:moveTo>
                <a:cubicBezTo>
                  <a:pt x="1486020" y="119381"/>
                  <a:pt x="1485593" y="119572"/>
                  <a:pt x="1485332" y="119913"/>
                </a:cubicBezTo>
                <a:lnTo>
                  <a:pt x="1438423" y="178000"/>
                </a:lnTo>
                <a:cubicBezTo>
                  <a:pt x="1438162" y="178340"/>
                  <a:pt x="1438046" y="178788"/>
                  <a:pt x="1438083" y="179203"/>
                </a:cubicBezTo>
                <a:cubicBezTo>
                  <a:pt x="1438162" y="179618"/>
                  <a:pt x="1438336" y="180042"/>
                  <a:pt x="1438677" y="180308"/>
                </a:cubicBezTo>
                <a:lnTo>
                  <a:pt x="1446605" y="186677"/>
                </a:lnTo>
                <a:cubicBezTo>
                  <a:pt x="1446866" y="186903"/>
                  <a:pt x="1447250" y="187059"/>
                  <a:pt x="1447627" y="187059"/>
                </a:cubicBezTo>
                <a:cubicBezTo>
                  <a:pt x="1447663" y="187059"/>
                  <a:pt x="1447743" y="187055"/>
                  <a:pt x="1447779" y="187016"/>
                </a:cubicBezTo>
                <a:cubicBezTo>
                  <a:pt x="1448235" y="186978"/>
                  <a:pt x="1448605" y="186790"/>
                  <a:pt x="1448873" y="186450"/>
                </a:cubicBezTo>
                <a:lnTo>
                  <a:pt x="1467635" y="163209"/>
                </a:lnTo>
                <a:lnTo>
                  <a:pt x="1471715" y="166493"/>
                </a:lnTo>
                <a:lnTo>
                  <a:pt x="1469251" y="205062"/>
                </a:lnTo>
                <a:cubicBezTo>
                  <a:pt x="1469215" y="205742"/>
                  <a:pt x="1469592" y="206345"/>
                  <a:pt x="1470157" y="206648"/>
                </a:cubicBezTo>
                <a:lnTo>
                  <a:pt x="1479600" y="211333"/>
                </a:lnTo>
                <a:cubicBezTo>
                  <a:pt x="1479824" y="211446"/>
                  <a:pt x="1480056" y="211516"/>
                  <a:pt x="1480317" y="211516"/>
                </a:cubicBezTo>
                <a:cubicBezTo>
                  <a:pt x="1480585" y="211516"/>
                  <a:pt x="1480890" y="211439"/>
                  <a:pt x="1481114" y="211290"/>
                </a:cubicBezTo>
                <a:cubicBezTo>
                  <a:pt x="1481607" y="211026"/>
                  <a:pt x="1481897" y="210540"/>
                  <a:pt x="1481933" y="209974"/>
                </a:cubicBezTo>
                <a:lnTo>
                  <a:pt x="1484172" y="173924"/>
                </a:lnTo>
                <a:cubicBezTo>
                  <a:pt x="1487078" y="174943"/>
                  <a:pt x="1489948" y="175467"/>
                  <a:pt x="1492666" y="175467"/>
                </a:cubicBezTo>
                <a:cubicBezTo>
                  <a:pt x="1499231" y="175467"/>
                  <a:pt x="1505080" y="172494"/>
                  <a:pt x="1509645" y="166833"/>
                </a:cubicBezTo>
                <a:cubicBezTo>
                  <a:pt x="1514138" y="161285"/>
                  <a:pt x="1515863" y="155132"/>
                  <a:pt x="1514660" y="149056"/>
                </a:cubicBezTo>
                <a:cubicBezTo>
                  <a:pt x="1513529" y="143205"/>
                  <a:pt x="1509638" y="137459"/>
                  <a:pt x="1503449" y="132439"/>
                </a:cubicBezTo>
                <a:lnTo>
                  <a:pt x="1487637" y="119686"/>
                </a:lnTo>
                <a:cubicBezTo>
                  <a:pt x="1487339" y="119460"/>
                  <a:pt x="1486999" y="119304"/>
                  <a:pt x="1486622" y="119304"/>
                </a:cubicBezTo>
                <a:close/>
                <a:moveTo>
                  <a:pt x="1489108" y="136600"/>
                </a:moveTo>
                <a:lnTo>
                  <a:pt x="1495449" y="141695"/>
                </a:lnTo>
                <a:cubicBezTo>
                  <a:pt x="1498963" y="144526"/>
                  <a:pt x="1500992" y="147470"/>
                  <a:pt x="1501521" y="150414"/>
                </a:cubicBezTo>
                <a:cubicBezTo>
                  <a:pt x="1502014" y="153170"/>
                  <a:pt x="1501116" y="156000"/>
                  <a:pt x="1498891" y="158793"/>
                </a:cubicBezTo>
                <a:cubicBezTo>
                  <a:pt x="1496666" y="161548"/>
                  <a:pt x="1494021" y="162941"/>
                  <a:pt x="1490963" y="162941"/>
                </a:cubicBezTo>
                <a:cubicBezTo>
                  <a:pt x="1487760" y="162941"/>
                  <a:pt x="1484172" y="161398"/>
                  <a:pt x="1480549" y="158453"/>
                </a:cubicBezTo>
                <a:lnTo>
                  <a:pt x="1475070" y="154038"/>
                </a:lnTo>
                <a:close/>
                <a:moveTo>
                  <a:pt x="724414" y="157845"/>
                </a:moveTo>
                <a:cubicBezTo>
                  <a:pt x="723999" y="157845"/>
                  <a:pt x="723584" y="157995"/>
                  <a:pt x="723281" y="158298"/>
                </a:cubicBezTo>
                <a:lnTo>
                  <a:pt x="715851" y="165247"/>
                </a:lnTo>
                <a:cubicBezTo>
                  <a:pt x="715209" y="165852"/>
                  <a:pt x="715178" y="166871"/>
                  <a:pt x="715780" y="167512"/>
                </a:cubicBezTo>
                <a:lnTo>
                  <a:pt x="766693" y="222160"/>
                </a:lnTo>
                <a:cubicBezTo>
                  <a:pt x="766954" y="222462"/>
                  <a:pt x="767374" y="222656"/>
                  <a:pt x="767823" y="222656"/>
                </a:cubicBezTo>
                <a:lnTo>
                  <a:pt x="767867" y="222656"/>
                </a:lnTo>
                <a:cubicBezTo>
                  <a:pt x="768280" y="222656"/>
                  <a:pt x="768657" y="222496"/>
                  <a:pt x="768997" y="222231"/>
                </a:cubicBezTo>
                <a:lnTo>
                  <a:pt x="776433" y="215296"/>
                </a:lnTo>
                <a:cubicBezTo>
                  <a:pt x="777070" y="214692"/>
                  <a:pt x="777121" y="213668"/>
                  <a:pt x="776512" y="212989"/>
                </a:cubicBezTo>
                <a:lnTo>
                  <a:pt x="725589" y="158369"/>
                </a:lnTo>
                <a:cubicBezTo>
                  <a:pt x="725284" y="158067"/>
                  <a:pt x="724871" y="157845"/>
                  <a:pt x="724457" y="157845"/>
                </a:cubicBezTo>
                <a:close/>
                <a:moveTo>
                  <a:pt x="1543162" y="166974"/>
                </a:moveTo>
                <a:cubicBezTo>
                  <a:pt x="1542785" y="166974"/>
                  <a:pt x="1542364" y="167125"/>
                  <a:pt x="1542060" y="167427"/>
                </a:cubicBezTo>
                <a:lnTo>
                  <a:pt x="1508290" y="199245"/>
                </a:lnTo>
                <a:cubicBezTo>
                  <a:pt x="1494246" y="212494"/>
                  <a:pt x="1493528" y="229224"/>
                  <a:pt x="1506435" y="242925"/>
                </a:cubicBezTo>
                <a:cubicBezTo>
                  <a:pt x="1512928" y="249869"/>
                  <a:pt x="1520588" y="253483"/>
                  <a:pt x="1528516" y="253483"/>
                </a:cubicBezTo>
                <a:cubicBezTo>
                  <a:pt x="1536140" y="253483"/>
                  <a:pt x="1543843" y="250053"/>
                  <a:pt x="1550749" y="243562"/>
                </a:cubicBezTo>
                <a:lnTo>
                  <a:pt x="1584157" y="212083"/>
                </a:lnTo>
                <a:cubicBezTo>
                  <a:pt x="1584795" y="211479"/>
                  <a:pt x="1584824" y="210460"/>
                  <a:pt x="1584229" y="209818"/>
                </a:cubicBezTo>
                <a:lnTo>
                  <a:pt x="1577251" y="202387"/>
                </a:lnTo>
                <a:cubicBezTo>
                  <a:pt x="1576946" y="202086"/>
                  <a:pt x="1576533" y="201892"/>
                  <a:pt x="1576113" y="201892"/>
                </a:cubicBezTo>
                <a:lnTo>
                  <a:pt x="1576070" y="201892"/>
                </a:lnTo>
                <a:cubicBezTo>
                  <a:pt x="1575656" y="201892"/>
                  <a:pt x="1575243" y="202042"/>
                  <a:pt x="1574939" y="202345"/>
                </a:cubicBezTo>
                <a:lnTo>
                  <a:pt x="1541879" y="233484"/>
                </a:lnTo>
                <a:cubicBezTo>
                  <a:pt x="1537009" y="238089"/>
                  <a:pt x="1532248" y="240391"/>
                  <a:pt x="1527683" y="240391"/>
                </a:cubicBezTo>
                <a:cubicBezTo>
                  <a:pt x="1523414" y="240391"/>
                  <a:pt x="1519341" y="238358"/>
                  <a:pt x="1515566" y="234319"/>
                </a:cubicBezTo>
                <a:cubicBezTo>
                  <a:pt x="1505862" y="224052"/>
                  <a:pt x="1511754" y="214428"/>
                  <a:pt x="1518392" y="208162"/>
                </a:cubicBezTo>
                <a:lnTo>
                  <a:pt x="1551278" y="177207"/>
                </a:lnTo>
                <a:cubicBezTo>
                  <a:pt x="1551575" y="176906"/>
                  <a:pt x="1551764" y="176491"/>
                  <a:pt x="1551800" y="176075"/>
                </a:cubicBezTo>
                <a:cubicBezTo>
                  <a:pt x="1551800" y="175622"/>
                  <a:pt x="1551611" y="175203"/>
                  <a:pt x="1551343" y="174901"/>
                </a:cubicBezTo>
                <a:lnTo>
                  <a:pt x="1544365" y="167512"/>
                </a:lnTo>
                <a:cubicBezTo>
                  <a:pt x="1544031" y="167172"/>
                  <a:pt x="1543618" y="166974"/>
                  <a:pt x="1543162" y="166974"/>
                </a:cubicBezTo>
                <a:close/>
                <a:moveTo>
                  <a:pt x="698597" y="187441"/>
                </a:moveTo>
                <a:cubicBezTo>
                  <a:pt x="698409" y="187441"/>
                  <a:pt x="698262" y="187473"/>
                  <a:pt x="698073" y="187512"/>
                </a:cubicBezTo>
                <a:cubicBezTo>
                  <a:pt x="692374" y="189361"/>
                  <a:pt x="687430" y="192716"/>
                  <a:pt x="682901" y="197773"/>
                </a:cubicBezTo>
                <a:cubicBezTo>
                  <a:pt x="673125" y="208606"/>
                  <a:pt x="672974" y="221599"/>
                  <a:pt x="682448" y="230130"/>
                </a:cubicBezTo>
                <a:cubicBezTo>
                  <a:pt x="686675" y="233941"/>
                  <a:pt x="690671" y="235636"/>
                  <a:pt x="695427" y="235636"/>
                </a:cubicBezTo>
                <a:cubicBezTo>
                  <a:pt x="699881" y="235636"/>
                  <a:pt x="705051" y="234168"/>
                  <a:pt x="713317" y="230582"/>
                </a:cubicBezTo>
                <a:cubicBezTo>
                  <a:pt x="719583" y="227827"/>
                  <a:pt x="723093" y="226732"/>
                  <a:pt x="725770" y="226732"/>
                </a:cubicBezTo>
                <a:cubicBezTo>
                  <a:pt x="728038" y="226732"/>
                  <a:pt x="729857" y="227520"/>
                  <a:pt x="732082" y="229521"/>
                </a:cubicBezTo>
                <a:cubicBezTo>
                  <a:pt x="734314" y="231521"/>
                  <a:pt x="735401" y="233932"/>
                  <a:pt x="735285" y="236612"/>
                </a:cubicBezTo>
                <a:cubicBezTo>
                  <a:pt x="735169" y="239292"/>
                  <a:pt x="733857" y="242090"/>
                  <a:pt x="731481" y="244694"/>
                </a:cubicBezTo>
                <a:cubicBezTo>
                  <a:pt x="726002" y="250808"/>
                  <a:pt x="718451" y="253484"/>
                  <a:pt x="714450" y="254503"/>
                </a:cubicBezTo>
                <a:cubicBezTo>
                  <a:pt x="713921" y="254654"/>
                  <a:pt x="713469" y="255078"/>
                  <a:pt x="713317" y="255606"/>
                </a:cubicBezTo>
                <a:cubicBezTo>
                  <a:pt x="713129" y="256135"/>
                  <a:pt x="713245" y="256692"/>
                  <a:pt x="713587" y="257107"/>
                </a:cubicBezTo>
                <a:lnTo>
                  <a:pt x="720310" y="265189"/>
                </a:lnTo>
                <a:cubicBezTo>
                  <a:pt x="720611" y="265567"/>
                  <a:pt x="721102" y="265798"/>
                  <a:pt x="721555" y="265798"/>
                </a:cubicBezTo>
                <a:cubicBezTo>
                  <a:pt x="721744" y="265798"/>
                  <a:pt x="721933" y="265759"/>
                  <a:pt x="722121" y="265684"/>
                </a:cubicBezTo>
                <a:cubicBezTo>
                  <a:pt x="728654" y="263306"/>
                  <a:pt x="735140" y="258773"/>
                  <a:pt x="740351" y="252960"/>
                </a:cubicBezTo>
                <a:cubicBezTo>
                  <a:pt x="745257" y="247563"/>
                  <a:pt x="747866" y="241490"/>
                  <a:pt x="747938" y="235452"/>
                </a:cubicBezTo>
                <a:cubicBezTo>
                  <a:pt x="748054" y="229299"/>
                  <a:pt x="745445" y="223633"/>
                  <a:pt x="740423" y="219103"/>
                </a:cubicBezTo>
                <a:cubicBezTo>
                  <a:pt x="735778" y="214952"/>
                  <a:pt x="731473" y="213060"/>
                  <a:pt x="726451" y="213060"/>
                </a:cubicBezTo>
                <a:cubicBezTo>
                  <a:pt x="721961" y="213060"/>
                  <a:pt x="716639" y="214569"/>
                  <a:pt x="708675" y="218042"/>
                </a:cubicBezTo>
                <a:cubicBezTo>
                  <a:pt x="702258" y="220797"/>
                  <a:pt x="698597" y="221934"/>
                  <a:pt x="695993" y="221934"/>
                </a:cubicBezTo>
                <a:cubicBezTo>
                  <a:pt x="694030" y="221934"/>
                  <a:pt x="692521" y="221288"/>
                  <a:pt x="690785" y="219740"/>
                </a:cubicBezTo>
                <a:cubicBezTo>
                  <a:pt x="686784" y="216155"/>
                  <a:pt x="687133" y="211182"/>
                  <a:pt x="691662" y="206124"/>
                </a:cubicBezTo>
                <a:cubicBezTo>
                  <a:pt x="695059" y="202388"/>
                  <a:pt x="700041" y="199670"/>
                  <a:pt x="705363" y="198651"/>
                </a:cubicBezTo>
                <a:cubicBezTo>
                  <a:pt x="705929" y="198538"/>
                  <a:pt x="706420" y="198160"/>
                  <a:pt x="706609" y="197632"/>
                </a:cubicBezTo>
                <a:cubicBezTo>
                  <a:pt x="706797" y="197104"/>
                  <a:pt x="706681" y="196500"/>
                  <a:pt x="706340" y="196047"/>
                </a:cubicBezTo>
                <a:lnTo>
                  <a:pt x="699843" y="188036"/>
                </a:lnTo>
                <a:cubicBezTo>
                  <a:pt x="699542" y="187658"/>
                  <a:pt x="699088" y="187441"/>
                  <a:pt x="698597" y="187441"/>
                </a:cubicBezTo>
                <a:close/>
                <a:moveTo>
                  <a:pt x="976344" y="225558"/>
                </a:moveTo>
                <a:cubicBezTo>
                  <a:pt x="992019" y="226081"/>
                  <a:pt x="1000512" y="234446"/>
                  <a:pt x="1006556" y="244085"/>
                </a:cubicBezTo>
                <a:cubicBezTo>
                  <a:pt x="1007693" y="252766"/>
                  <a:pt x="1009389" y="267340"/>
                  <a:pt x="1011425" y="286816"/>
                </a:cubicBezTo>
                <a:cubicBezTo>
                  <a:pt x="988779" y="270699"/>
                  <a:pt x="958741" y="276243"/>
                  <a:pt x="912347" y="303985"/>
                </a:cubicBezTo>
                <a:lnTo>
                  <a:pt x="911898" y="291275"/>
                </a:lnTo>
                <a:cubicBezTo>
                  <a:pt x="911253" y="272931"/>
                  <a:pt x="910731" y="256994"/>
                  <a:pt x="910354" y="248275"/>
                </a:cubicBezTo>
                <a:cubicBezTo>
                  <a:pt x="915260" y="245821"/>
                  <a:pt x="919869" y="243679"/>
                  <a:pt x="924507" y="241679"/>
                </a:cubicBezTo>
                <a:cubicBezTo>
                  <a:pt x="947610" y="229493"/>
                  <a:pt x="964147" y="225150"/>
                  <a:pt x="976344" y="225558"/>
                </a:cubicBezTo>
                <a:close/>
                <a:moveTo>
                  <a:pt x="1605963" y="237291"/>
                </a:moveTo>
                <a:cubicBezTo>
                  <a:pt x="1605702" y="237291"/>
                  <a:pt x="1605441" y="237378"/>
                  <a:pt x="1605216" y="237489"/>
                </a:cubicBezTo>
                <a:lnTo>
                  <a:pt x="1539727" y="273908"/>
                </a:lnTo>
                <a:cubicBezTo>
                  <a:pt x="1539350" y="274134"/>
                  <a:pt x="1539045" y="274516"/>
                  <a:pt x="1538929" y="274969"/>
                </a:cubicBezTo>
                <a:cubicBezTo>
                  <a:pt x="1538821" y="275422"/>
                  <a:pt x="1538929" y="275865"/>
                  <a:pt x="1539161" y="276243"/>
                </a:cubicBezTo>
                <a:lnTo>
                  <a:pt x="1544437" y="284169"/>
                </a:lnTo>
                <a:cubicBezTo>
                  <a:pt x="1544741" y="284622"/>
                  <a:pt x="1545270" y="284891"/>
                  <a:pt x="1545800" y="284891"/>
                </a:cubicBezTo>
                <a:cubicBezTo>
                  <a:pt x="1546060" y="284891"/>
                  <a:pt x="1546329" y="284818"/>
                  <a:pt x="1546589" y="284707"/>
                </a:cubicBezTo>
                <a:lnTo>
                  <a:pt x="1592418" y="259003"/>
                </a:lnTo>
                <a:lnTo>
                  <a:pt x="1559764" y="305952"/>
                </a:lnTo>
                <a:cubicBezTo>
                  <a:pt x="1559387" y="306481"/>
                  <a:pt x="1559387" y="307235"/>
                  <a:pt x="1559764" y="307764"/>
                </a:cubicBezTo>
                <a:lnTo>
                  <a:pt x="1564025" y="314175"/>
                </a:lnTo>
                <a:cubicBezTo>
                  <a:pt x="1564330" y="314628"/>
                  <a:pt x="1564859" y="314897"/>
                  <a:pt x="1565388" y="314897"/>
                </a:cubicBezTo>
                <a:cubicBezTo>
                  <a:pt x="1565496" y="314897"/>
                  <a:pt x="1565612" y="314894"/>
                  <a:pt x="1565728" y="314854"/>
                </a:cubicBezTo>
                <a:lnTo>
                  <a:pt x="1621659" y="302852"/>
                </a:lnTo>
                <a:lnTo>
                  <a:pt x="1580302" y="335321"/>
                </a:lnTo>
                <a:cubicBezTo>
                  <a:pt x="1579628" y="335850"/>
                  <a:pt x="1579476" y="336784"/>
                  <a:pt x="1579961" y="337501"/>
                </a:cubicBezTo>
                <a:lnTo>
                  <a:pt x="1585360" y="345625"/>
                </a:lnTo>
                <a:cubicBezTo>
                  <a:pt x="1585621" y="346003"/>
                  <a:pt x="1585990" y="346258"/>
                  <a:pt x="1586447" y="346333"/>
                </a:cubicBezTo>
                <a:lnTo>
                  <a:pt x="1586715" y="346333"/>
                </a:lnTo>
                <a:cubicBezTo>
                  <a:pt x="1587056" y="346333"/>
                  <a:pt x="1587425" y="346220"/>
                  <a:pt x="1587693" y="345993"/>
                </a:cubicBezTo>
                <a:lnTo>
                  <a:pt x="1646617" y="299766"/>
                </a:lnTo>
                <a:cubicBezTo>
                  <a:pt x="1647291" y="299238"/>
                  <a:pt x="1647451" y="298290"/>
                  <a:pt x="1646994" y="297573"/>
                </a:cubicBezTo>
                <a:lnTo>
                  <a:pt x="1640088" y="287198"/>
                </a:lnTo>
                <a:cubicBezTo>
                  <a:pt x="1639791" y="286745"/>
                  <a:pt x="1639262" y="286476"/>
                  <a:pt x="1638733" y="286476"/>
                </a:cubicBezTo>
                <a:cubicBezTo>
                  <a:pt x="1638617" y="286476"/>
                  <a:pt x="1638508" y="286519"/>
                  <a:pt x="1638392" y="286519"/>
                </a:cubicBezTo>
                <a:lnTo>
                  <a:pt x="1578635" y="300135"/>
                </a:lnTo>
                <a:lnTo>
                  <a:pt x="1614275" y="250313"/>
                </a:lnTo>
                <a:cubicBezTo>
                  <a:pt x="1614652" y="249747"/>
                  <a:pt x="1614681" y="249039"/>
                  <a:pt x="1614304" y="248473"/>
                </a:cubicBezTo>
                <a:lnTo>
                  <a:pt x="1607325" y="238013"/>
                </a:lnTo>
                <a:cubicBezTo>
                  <a:pt x="1607021" y="237560"/>
                  <a:pt x="1606492" y="237291"/>
                  <a:pt x="1605963" y="237291"/>
                </a:cubicBezTo>
                <a:close/>
                <a:moveTo>
                  <a:pt x="658287" y="243179"/>
                </a:moveTo>
                <a:cubicBezTo>
                  <a:pt x="650625" y="243179"/>
                  <a:pt x="643416" y="247633"/>
                  <a:pt x="637452" y="256088"/>
                </a:cubicBezTo>
                <a:lnTo>
                  <a:pt x="625761" y="272733"/>
                </a:lnTo>
                <a:cubicBezTo>
                  <a:pt x="625497" y="273073"/>
                  <a:pt x="625416" y="273534"/>
                  <a:pt x="625492" y="273950"/>
                </a:cubicBezTo>
                <a:cubicBezTo>
                  <a:pt x="625570" y="274403"/>
                  <a:pt x="625794" y="274733"/>
                  <a:pt x="626171" y="274998"/>
                </a:cubicBezTo>
                <a:lnTo>
                  <a:pt x="687203" y="317997"/>
                </a:lnTo>
                <a:cubicBezTo>
                  <a:pt x="687467" y="318186"/>
                  <a:pt x="687807" y="318294"/>
                  <a:pt x="688109" y="318294"/>
                </a:cubicBezTo>
                <a:cubicBezTo>
                  <a:pt x="688638" y="318294"/>
                  <a:pt x="689129" y="318068"/>
                  <a:pt x="689468" y="317615"/>
                </a:cubicBezTo>
                <a:lnTo>
                  <a:pt x="695314" y="309278"/>
                </a:lnTo>
                <a:cubicBezTo>
                  <a:pt x="695578" y="308938"/>
                  <a:pt x="695659" y="308476"/>
                  <a:pt x="695583" y="308061"/>
                </a:cubicBezTo>
                <a:cubicBezTo>
                  <a:pt x="695505" y="307645"/>
                  <a:pt x="695285" y="307268"/>
                  <a:pt x="694946" y="307042"/>
                </a:cubicBezTo>
                <a:lnTo>
                  <a:pt x="670516" y="289830"/>
                </a:lnTo>
                <a:lnTo>
                  <a:pt x="673502" y="285571"/>
                </a:lnTo>
                <a:lnTo>
                  <a:pt x="712185" y="285457"/>
                </a:lnTo>
                <a:cubicBezTo>
                  <a:pt x="712826" y="285457"/>
                  <a:pt x="713435" y="285084"/>
                  <a:pt x="713700" y="284481"/>
                </a:cubicBezTo>
                <a:lnTo>
                  <a:pt x="717733" y="274742"/>
                </a:lnTo>
                <a:cubicBezTo>
                  <a:pt x="717959" y="274252"/>
                  <a:pt x="717893" y="273681"/>
                  <a:pt x="717592" y="273228"/>
                </a:cubicBezTo>
                <a:cubicBezTo>
                  <a:pt x="717290" y="272775"/>
                  <a:pt x="716799" y="272506"/>
                  <a:pt x="716233" y="272506"/>
                </a:cubicBezTo>
                <a:lnTo>
                  <a:pt x="680112" y="272619"/>
                </a:lnTo>
                <a:cubicBezTo>
                  <a:pt x="682981" y="262466"/>
                  <a:pt x="679882" y="253682"/>
                  <a:pt x="671351" y="247680"/>
                </a:cubicBezTo>
                <a:cubicBezTo>
                  <a:pt x="667124" y="244699"/>
                  <a:pt x="662703" y="243179"/>
                  <a:pt x="658287" y="243179"/>
                </a:cubicBezTo>
                <a:close/>
                <a:moveTo>
                  <a:pt x="1221163" y="243646"/>
                </a:moveTo>
                <a:cubicBezTo>
                  <a:pt x="1227012" y="248855"/>
                  <a:pt x="1237701" y="255422"/>
                  <a:pt x="1249172" y="256328"/>
                </a:cubicBezTo>
                <a:cubicBezTo>
                  <a:pt x="1246832" y="261650"/>
                  <a:pt x="1243962" y="267915"/>
                  <a:pt x="1241809" y="272521"/>
                </a:cubicBezTo>
                <a:cubicBezTo>
                  <a:pt x="1240041" y="271199"/>
                  <a:pt x="1238302" y="270062"/>
                  <a:pt x="1236715" y="269081"/>
                </a:cubicBezTo>
                <a:cubicBezTo>
                  <a:pt x="1219808" y="258965"/>
                  <a:pt x="1203198" y="266896"/>
                  <a:pt x="1196481" y="270482"/>
                </a:cubicBezTo>
                <a:lnTo>
                  <a:pt x="1190248" y="249152"/>
                </a:lnTo>
                <a:cubicBezTo>
                  <a:pt x="1201387" y="250284"/>
                  <a:pt x="1209351" y="248779"/>
                  <a:pt x="1221163" y="243646"/>
                </a:cubicBezTo>
                <a:close/>
                <a:moveTo>
                  <a:pt x="899484" y="253865"/>
                </a:moveTo>
                <a:cubicBezTo>
                  <a:pt x="899824" y="263000"/>
                  <a:pt x="900317" y="276469"/>
                  <a:pt x="900846" y="291642"/>
                </a:cubicBezTo>
                <a:lnTo>
                  <a:pt x="901477" y="310481"/>
                </a:lnTo>
                <a:cubicBezTo>
                  <a:pt x="887969" y="318521"/>
                  <a:pt x="876606" y="325244"/>
                  <a:pt x="867018" y="330905"/>
                </a:cubicBezTo>
                <a:cubicBezTo>
                  <a:pt x="849046" y="341550"/>
                  <a:pt x="837349" y="348456"/>
                  <a:pt x="829081" y="353779"/>
                </a:cubicBezTo>
                <a:cubicBezTo>
                  <a:pt x="829610" y="326376"/>
                  <a:pt x="830030" y="306674"/>
                  <a:pt x="830219" y="297842"/>
                </a:cubicBezTo>
                <a:lnTo>
                  <a:pt x="830595" y="297616"/>
                </a:lnTo>
                <a:cubicBezTo>
                  <a:pt x="843843" y="288180"/>
                  <a:pt x="870344" y="269454"/>
                  <a:pt x="899484" y="253865"/>
                </a:cubicBezTo>
                <a:close/>
                <a:moveTo>
                  <a:pt x="657579" y="256625"/>
                </a:moveTo>
                <a:cubicBezTo>
                  <a:pt x="659693" y="256625"/>
                  <a:pt x="661835" y="257375"/>
                  <a:pt x="664062" y="258961"/>
                </a:cubicBezTo>
                <a:cubicBezTo>
                  <a:pt x="667005" y="261037"/>
                  <a:pt x="668553" y="263684"/>
                  <a:pt x="668704" y="266817"/>
                </a:cubicBezTo>
                <a:cubicBezTo>
                  <a:pt x="668855" y="269949"/>
                  <a:pt x="667539" y="273568"/>
                  <a:pt x="664897" y="277304"/>
                </a:cubicBezTo>
                <a:lnTo>
                  <a:pt x="660863" y="283036"/>
                </a:lnTo>
                <a:lnTo>
                  <a:pt x="642547" y="270128"/>
                </a:lnTo>
                <a:lnTo>
                  <a:pt x="647232" y="263490"/>
                </a:lnTo>
                <a:cubicBezTo>
                  <a:pt x="650441" y="258923"/>
                  <a:pt x="653918" y="256625"/>
                  <a:pt x="657579" y="256625"/>
                </a:cubicBezTo>
                <a:close/>
                <a:moveTo>
                  <a:pt x="1109490" y="264665"/>
                </a:moveTo>
                <a:cubicBezTo>
                  <a:pt x="1114881" y="268817"/>
                  <a:pt x="1124317" y="272516"/>
                  <a:pt x="1137303" y="270213"/>
                </a:cubicBezTo>
                <a:lnTo>
                  <a:pt x="1127904" y="300856"/>
                </a:lnTo>
                <a:cubicBezTo>
                  <a:pt x="1120280" y="298969"/>
                  <a:pt x="1105185" y="295987"/>
                  <a:pt x="1085822" y="295987"/>
                </a:cubicBezTo>
                <a:lnTo>
                  <a:pt x="1084916" y="295987"/>
                </a:lnTo>
                <a:cubicBezTo>
                  <a:pt x="1083749" y="290100"/>
                  <a:pt x="1082416" y="281315"/>
                  <a:pt x="1081321" y="273879"/>
                </a:cubicBezTo>
                <a:cubicBezTo>
                  <a:pt x="1080944" y="271501"/>
                  <a:pt x="1080647" y="269392"/>
                  <a:pt x="1080343" y="267467"/>
                </a:cubicBezTo>
                <a:cubicBezTo>
                  <a:pt x="1087061" y="269544"/>
                  <a:pt x="1096728" y="270213"/>
                  <a:pt x="1109490" y="264665"/>
                </a:cubicBezTo>
                <a:close/>
                <a:moveTo>
                  <a:pt x="1219692" y="275266"/>
                </a:moveTo>
                <a:cubicBezTo>
                  <a:pt x="1223352" y="275377"/>
                  <a:pt x="1227207" y="276300"/>
                  <a:pt x="1231012" y="278593"/>
                </a:cubicBezTo>
                <a:cubicBezTo>
                  <a:pt x="1233729" y="280215"/>
                  <a:pt x="1236635" y="282258"/>
                  <a:pt x="1239505" y="285089"/>
                </a:cubicBezTo>
                <a:cubicBezTo>
                  <a:pt x="1239621" y="285202"/>
                  <a:pt x="1239730" y="285315"/>
                  <a:pt x="1239846" y="285429"/>
                </a:cubicBezTo>
                <a:cubicBezTo>
                  <a:pt x="1245353" y="291015"/>
                  <a:pt x="1250636" y="299659"/>
                  <a:pt x="1253999" y="314076"/>
                </a:cubicBezTo>
                <a:cubicBezTo>
                  <a:pt x="1253622" y="314076"/>
                  <a:pt x="1253252" y="314108"/>
                  <a:pt x="1252912" y="314147"/>
                </a:cubicBezTo>
                <a:cubicBezTo>
                  <a:pt x="1252875" y="314147"/>
                  <a:pt x="1252788" y="314104"/>
                  <a:pt x="1252752" y="314104"/>
                </a:cubicBezTo>
                <a:cubicBezTo>
                  <a:pt x="1252303" y="314104"/>
                  <a:pt x="1251846" y="314191"/>
                  <a:pt x="1251397" y="314303"/>
                </a:cubicBezTo>
                <a:cubicBezTo>
                  <a:pt x="1249397" y="314604"/>
                  <a:pt x="1247281" y="315015"/>
                  <a:pt x="1245056" y="315619"/>
                </a:cubicBezTo>
                <a:cubicBezTo>
                  <a:pt x="1214975" y="311807"/>
                  <a:pt x="1207431" y="291270"/>
                  <a:pt x="1204148" y="279003"/>
                </a:cubicBezTo>
                <a:cubicBezTo>
                  <a:pt x="1208018" y="277163"/>
                  <a:pt x="1213583" y="275082"/>
                  <a:pt x="1219692" y="275266"/>
                </a:cubicBezTo>
                <a:close/>
                <a:moveTo>
                  <a:pt x="1425799" y="278691"/>
                </a:moveTo>
                <a:cubicBezTo>
                  <a:pt x="1441105" y="279286"/>
                  <a:pt x="1455714" y="285387"/>
                  <a:pt x="1467440" y="296186"/>
                </a:cubicBezTo>
                <a:cubicBezTo>
                  <a:pt x="1474049" y="302301"/>
                  <a:pt x="1479332" y="309505"/>
                  <a:pt x="1483180" y="317544"/>
                </a:cubicBezTo>
                <a:cubicBezTo>
                  <a:pt x="1466041" y="303957"/>
                  <a:pt x="1443315" y="302565"/>
                  <a:pt x="1438865" y="303206"/>
                </a:cubicBezTo>
                <a:cubicBezTo>
                  <a:pt x="1405689" y="307660"/>
                  <a:pt x="1386485" y="327731"/>
                  <a:pt x="1384710" y="359737"/>
                </a:cubicBezTo>
                <a:cubicBezTo>
                  <a:pt x="1383920" y="374646"/>
                  <a:pt x="1387833" y="391485"/>
                  <a:pt x="1396399" y="409828"/>
                </a:cubicBezTo>
                <a:cubicBezTo>
                  <a:pt x="1396479" y="410091"/>
                  <a:pt x="1396595" y="410323"/>
                  <a:pt x="1396740" y="410549"/>
                </a:cubicBezTo>
                <a:cubicBezTo>
                  <a:pt x="1397116" y="411380"/>
                  <a:pt x="1397573" y="412239"/>
                  <a:pt x="1397986" y="413069"/>
                </a:cubicBezTo>
                <a:cubicBezTo>
                  <a:pt x="1393116" y="410918"/>
                  <a:pt x="1388630" y="408238"/>
                  <a:pt x="1384442" y="405030"/>
                </a:cubicBezTo>
                <a:cubicBezTo>
                  <a:pt x="1384253" y="404879"/>
                  <a:pt x="1384058" y="404733"/>
                  <a:pt x="1383833" y="404619"/>
                </a:cubicBezTo>
                <a:cubicBezTo>
                  <a:pt x="1368470" y="392579"/>
                  <a:pt x="1358440" y="373891"/>
                  <a:pt x="1357085" y="352830"/>
                </a:cubicBezTo>
                <a:cubicBezTo>
                  <a:pt x="1355911" y="334109"/>
                  <a:pt x="1361752" y="316105"/>
                  <a:pt x="1373528" y="302102"/>
                </a:cubicBezTo>
                <a:cubicBezTo>
                  <a:pt x="1385268" y="288174"/>
                  <a:pt x="1401501" y="279909"/>
                  <a:pt x="1419205" y="278776"/>
                </a:cubicBezTo>
                <a:cubicBezTo>
                  <a:pt x="1421415" y="278635"/>
                  <a:pt x="1423611" y="278606"/>
                  <a:pt x="1425799" y="278691"/>
                </a:cubicBezTo>
                <a:close/>
                <a:moveTo>
                  <a:pt x="1195430" y="288302"/>
                </a:moveTo>
                <a:cubicBezTo>
                  <a:pt x="1199358" y="299625"/>
                  <a:pt x="1207583" y="314751"/>
                  <a:pt x="1226910" y="322413"/>
                </a:cubicBezTo>
                <a:cubicBezTo>
                  <a:pt x="1224381" y="323546"/>
                  <a:pt x="1221729" y="324683"/>
                  <a:pt x="1218895" y="325966"/>
                </a:cubicBezTo>
                <a:cubicBezTo>
                  <a:pt x="1212895" y="328646"/>
                  <a:pt x="1206786" y="330042"/>
                  <a:pt x="1200032" y="330155"/>
                </a:cubicBezTo>
                <a:cubicBezTo>
                  <a:pt x="1188741" y="311661"/>
                  <a:pt x="1191277" y="296908"/>
                  <a:pt x="1195430" y="288302"/>
                </a:cubicBezTo>
                <a:close/>
                <a:moveTo>
                  <a:pt x="980279" y="288981"/>
                </a:moveTo>
                <a:cubicBezTo>
                  <a:pt x="995041" y="288278"/>
                  <a:pt x="1004896" y="294025"/>
                  <a:pt x="1013129" y="303121"/>
                </a:cubicBezTo>
                <a:cubicBezTo>
                  <a:pt x="1015390" y="325126"/>
                  <a:pt x="1017578" y="347508"/>
                  <a:pt x="1018969" y="362002"/>
                </a:cubicBezTo>
                <a:cubicBezTo>
                  <a:pt x="1018861" y="361963"/>
                  <a:pt x="1018745" y="361893"/>
                  <a:pt x="1018629" y="361817"/>
                </a:cubicBezTo>
                <a:cubicBezTo>
                  <a:pt x="1004287" y="355401"/>
                  <a:pt x="980221" y="359581"/>
                  <a:pt x="947045" y="374302"/>
                </a:cubicBezTo>
                <a:cubicBezTo>
                  <a:pt x="940247" y="377321"/>
                  <a:pt x="928848" y="383020"/>
                  <a:pt x="915789" y="389814"/>
                </a:cubicBezTo>
                <a:cubicBezTo>
                  <a:pt x="914767" y="372943"/>
                  <a:pt x="913405" y="335468"/>
                  <a:pt x="912760" y="316596"/>
                </a:cubicBezTo>
                <a:lnTo>
                  <a:pt x="917941" y="313538"/>
                </a:lnTo>
                <a:cubicBezTo>
                  <a:pt x="945834" y="296837"/>
                  <a:pt x="965510" y="289685"/>
                  <a:pt x="980279" y="288981"/>
                </a:cubicBezTo>
                <a:close/>
                <a:moveTo>
                  <a:pt x="613334" y="294247"/>
                </a:moveTo>
                <a:cubicBezTo>
                  <a:pt x="612767" y="294247"/>
                  <a:pt x="612206" y="294558"/>
                  <a:pt x="611904" y="295124"/>
                </a:cubicBezTo>
                <a:lnTo>
                  <a:pt x="592768" y="330523"/>
                </a:lnTo>
                <a:cubicBezTo>
                  <a:pt x="592315" y="331316"/>
                  <a:pt x="592612" y="332302"/>
                  <a:pt x="593405" y="332717"/>
                </a:cubicBezTo>
                <a:lnTo>
                  <a:pt x="659080" y="368229"/>
                </a:lnTo>
                <a:cubicBezTo>
                  <a:pt x="659306" y="368342"/>
                  <a:pt x="659580" y="368414"/>
                  <a:pt x="659843" y="368414"/>
                </a:cubicBezTo>
                <a:cubicBezTo>
                  <a:pt x="660448" y="368414"/>
                  <a:pt x="660971" y="368116"/>
                  <a:pt x="661273" y="367550"/>
                </a:cubicBezTo>
                <a:lnTo>
                  <a:pt x="680933" y="331203"/>
                </a:lnTo>
                <a:cubicBezTo>
                  <a:pt x="681386" y="330410"/>
                  <a:pt x="681088" y="329424"/>
                  <a:pt x="680296" y="329009"/>
                </a:cubicBezTo>
                <a:lnTo>
                  <a:pt x="672101" y="324593"/>
                </a:lnTo>
                <a:cubicBezTo>
                  <a:pt x="671875" y="324442"/>
                  <a:pt x="671610" y="324367"/>
                  <a:pt x="671309" y="324367"/>
                </a:cubicBezTo>
                <a:cubicBezTo>
                  <a:pt x="671158" y="324367"/>
                  <a:pt x="671007" y="324413"/>
                  <a:pt x="670856" y="324451"/>
                </a:cubicBezTo>
                <a:cubicBezTo>
                  <a:pt x="670440" y="324602"/>
                  <a:pt x="670111" y="324867"/>
                  <a:pt x="669922" y="325244"/>
                </a:cubicBezTo>
                <a:lnTo>
                  <a:pt x="655838" y="351245"/>
                </a:lnTo>
                <a:lnTo>
                  <a:pt x="636631" y="340827"/>
                </a:lnTo>
                <a:lnTo>
                  <a:pt x="647685" y="320375"/>
                </a:lnTo>
                <a:cubicBezTo>
                  <a:pt x="647912" y="319960"/>
                  <a:pt x="647949" y="319469"/>
                  <a:pt x="647798" y="319016"/>
                </a:cubicBezTo>
                <a:cubicBezTo>
                  <a:pt x="647610" y="318563"/>
                  <a:pt x="647237" y="318220"/>
                  <a:pt x="646822" y="318068"/>
                </a:cubicBezTo>
                <a:lnTo>
                  <a:pt x="637905" y="314968"/>
                </a:lnTo>
                <a:cubicBezTo>
                  <a:pt x="637717" y="314891"/>
                  <a:pt x="637532" y="314897"/>
                  <a:pt x="637381" y="314897"/>
                </a:cubicBezTo>
                <a:cubicBezTo>
                  <a:pt x="636777" y="314897"/>
                  <a:pt x="636216" y="315204"/>
                  <a:pt x="635952" y="315732"/>
                </a:cubicBezTo>
                <a:lnTo>
                  <a:pt x="625605" y="334869"/>
                </a:lnTo>
                <a:lnTo>
                  <a:pt x="609413" y="326107"/>
                </a:lnTo>
                <a:lnTo>
                  <a:pt x="622930" y="301083"/>
                </a:lnTo>
                <a:cubicBezTo>
                  <a:pt x="623156" y="300705"/>
                  <a:pt x="623185" y="300253"/>
                  <a:pt x="623072" y="299838"/>
                </a:cubicBezTo>
                <a:cubicBezTo>
                  <a:pt x="622959" y="299422"/>
                  <a:pt x="622656" y="299079"/>
                  <a:pt x="622279" y="298889"/>
                </a:cubicBezTo>
                <a:lnTo>
                  <a:pt x="614098" y="294445"/>
                </a:lnTo>
                <a:cubicBezTo>
                  <a:pt x="613872" y="294332"/>
                  <a:pt x="613598" y="294247"/>
                  <a:pt x="613334" y="294247"/>
                </a:cubicBezTo>
                <a:close/>
                <a:moveTo>
                  <a:pt x="1440336" y="314147"/>
                </a:moveTo>
                <a:cubicBezTo>
                  <a:pt x="1440750" y="314070"/>
                  <a:pt x="1482042" y="314113"/>
                  <a:pt x="1490383" y="348385"/>
                </a:cubicBezTo>
                <a:cubicBezTo>
                  <a:pt x="1492463" y="356878"/>
                  <a:pt x="1492354" y="366875"/>
                  <a:pt x="1489977" y="378576"/>
                </a:cubicBezTo>
                <a:cubicBezTo>
                  <a:pt x="1489745" y="380577"/>
                  <a:pt x="1489513" y="382614"/>
                  <a:pt x="1489253" y="384691"/>
                </a:cubicBezTo>
                <a:lnTo>
                  <a:pt x="1447924" y="372462"/>
                </a:lnTo>
                <a:cubicBezTo>
                  <a:pt x="1446337" y="371971"/>
                  <a:pt x="1444612" y="372278"/>
                  <a:pt x="1443250" y="373183"/>
                </a:cubicBezTo>
                <a:lnTo>
                  <a:pt x="1403986" y="399679"/>
                </a:lnTo>
                <a:cubicBezTo>
                  <a:pt x="1397913" y="385148"/>
                  <a:pt x="1395160" y="371938"/>
                  <a:pt x="1395768" y="360388"/>
                </a:cubicBezTo>
                <a:cubicBezTo>
                  <a:pt x="1397240" y="333514"/>
                  <a:pt x="1412219" y="317921"/>
                  <a:pt x="1440336" y="314147"/>
                </a:cubicBezTo>
                <a:close/>
                <a:moveTo>
                  <a:pt x="1142666" y="321097"/>
                </a:moveTo>
                <a:cubicBezTo>
                  <a:pt x="1157268" y="330193"/>
                  <a:pt x="1175842" y="340337"/>
                  <a:pt x="1196336" y="341167"/>
                </a:cubicBezTo>
                <a:cubicBezTo>
                  <a:pt x="1196560" y="341167"/>
                  <a:pt x="1196792" y="341252"/>
                  <a:pt x="1197017" y="341252"/>
                </a:cubicBezTo>
                <a:cubicBezTo>
                  <a:pt x="1197126" y="341252"/>
                  <a:pt x="1197198" y="341205"/>
                  <a:pt x="1197314" y="341167"/>
                </a:cubicBezTo>
                <a:cubicBezTo>
                  <a:pt x="1197843" y="341205"/>
                  <a:pt x="1198372" y="341210"/>
                  <a:pt x="1198894" y="341210"/>
                </a:cubicBezTo>
                <a:cubicBezTo>
                  <a:pt x="1207503" y="341210"/>
                  <a:pt x="1215735" y="339469"/>
                  <a:pt x="1223395" y="336072"/>
                </a:cubicBezTo>
                <a:cubicBezTo>
                  <a:pt x="1233700" y="331505"/>
                  <a:pt x="1241933" y="327957"/>
                  <a:pt x="1248419" y="326221"/>
                </a:cubicBezTo>
                <a:cubicBezTo>
                  <a:pt x="1253441" y="353887"/>
                  <a:pt x="1247288" y="373972"/>
                  <a:pt x="1228903" y="388314"/>
                </a:cubicBezTo>
                <a:cubicBezTo>
                  <a:pt x="1223504" y="378916"/>
                  <a:pt x="1216453" y="368951"/>
                  <a:pt x="1193278" y="367026"/>
                </a:cubicBezTo>
                <a:cubicBezTo>
                  <a:pt x="1175160" y="365479"/>
                  <a:pt x="1154210" y="345744"/>
                  <a:pt x="1142666" y="321097"/>
                </a:cubicBezTo>
                <a:close/>
                <a:moveTo>
                  <a:pt x="901933" y="323093"/>
                </a:moveTo>
                <a:cubicBezTo>
                  <a:pt x="903332" y="363478"/>
                  <a:pt x="904346" y="386191"/>
                  <a:pt x="905064" y="395476"/>
                </a:cubicBezTo>
                <a:cubicBezTo>
                  <a:pt x="899440" y="398457"/>
                  <a:pt x="893628" y="401590"/>
                  <a:pt x="887889" y="404761"/>
                </a:cubicBezTo>
                <a:cubicBezTo>
                  <a:pt x="859054" y="420575"/>
                  <a:pt x="838864" y="432729"/>
                  <a:pt x="827429" y="441108"/>
                </a:cubicBezTo>
                <a:lnTo>
                  <a:pt x="828827" y="367253"/>
                </a:lnTo>
                <a:cubicBezTo>
                  <a:pt x="836828" y="361629"/>
                  <a:pt x="849473" y="354146"/>
                  <a:pt x="872649" y="340445"/>
                </a:cubicBezTo>
                <a:cubicBezTo>
                  <a:pt x="880990" y="335501"/>
                  <a:pt x="890686" y="329773"/>
                  <a:pt x="901933" y="323093"/>
                </a:cubicBezTo>
                <a:close/>
                <a:moveTo>
                  <a:pt x="1259521" y="325470"/>
                </a:moveTo>
                <a:cubicBezTo>
                  <a:pt x="1264579" y="326641"/>
                  <a:pt x="1269659" y="330608"/>
                  <a:pt x="1278341" y="339327"/>
                </a:cubicBezTo>
                <a:cubicBezTo>
                  <a:pt x="1281928" y="342913"/>
                  <a:pt x="1285399" y="347480"/>
                  <a:pt x="1288762" y="352802"/>
                </a:cubicBezTo>
                <a:cubicBezTo>
                  <a:pt x="1293784" y="384695"/>
                  <a:pt x="1290689" y="406931"/>
                  <a:pt x="1279290" y="420783"/>
                </a:cubicBezTo>
                <a:cubicBezTo>
                  <a:pt x="1263891" y="439504"/>
                  <a:pt x="1234034" y="440443"/>
                  <a:pt x="1207684" y="441235"/>
                </a:cubicBezTo>
                <a:cubicBezTo>
                  <a:pt x="1193270" y="441688"/>
                  <a:pt x="1179682" y="442108"/>
                  <a:pt x="1168732" y="445241"/>
                </a:cubicBezTo>
                <a:cubicBezTo>
                  <a:pt x="1155449" y="449053"/>
                  <a:pt x="1147072" y="458447"/>
                  <a:pt x="1144506" y="472487"/>
                </a:cubicBezTo>
                <a:cubicBezTo>
                  <a:pt x="1143564" y="477620"/>
                  <a:pt x="1143448" y="483245"/>
                  <a:pt x="1143977" y="489020"/>
                </a:cubicBezTo>
                <a:cubicBezTo>
                  <a:pt x="1130919" y="489473"/>
                  <a:pt x="1117222" y="490600"/>
                  <a:pt x="1103033" y="492487"/>
                </a:cubicBezTo>
                <a:cubicBezTo>
                  <a:pt x="1100047" y="492902"/>
                  <a:pt x="1097214" y="493200"/>
                  <a:pt x="1094568" y="493350"/>
                </a:cubicBezTo>
                <a:lnTo>
                  <a:pt x="1094539" y="493350"/>
                </a:lnTo>
                <a:lnTo>
                  <a:pt x="1094496" y="493350"/>
                </a:lnTo>
                <a:cubicBezTo>
                  <a:pt x="1087742" y="493804"/>
                  <a:pt x="1082075" y="493510"/>
                  <a:pt x="1077285" y="492643"/>
                </a:cubicBezTo>
                <a:cubicBezTo>
                  <a:pt x="1077205" y="492643"/>
                  <a:pt x="1077133" y="492639"/>
                  <a:pt x="1077060" y="492600"/>
                </a:cubicBezTo>
                <a:cubicBezTo>
                  <a:pt x="1061508" y="489769"/>
                  <a:pt x="1055508" y="480866"/>
                  <a:pt x="1052145" y="471468"/>
                </a:cubicBezTo>
                <a:cubicBezTo>
                  <a:pt x="1054791" y="472110"/>
                  <a:pt x="1057842" y="472487"/>
                  <a:pt x="1061392" y="472487"/>
                </a:cubicBezTo>
                <a:cubicBezTo>
                  <a:pt x="1062711" y="472487"/>
                  <a:pt x="1064153" y="472400"/>
                  <a:pt x="1065625" y="472289"/>
                </a:cubicBezTo>
                <a:cubicBezTo>
                  <a:pt x="1065885" y="472327"/>
                  <a:pt x="1066146" y="472374"/>
                  <a:pt x="1066371" y="472374"/>
                </a:cubicBezTo>
                <a:cubicBezTo>
                  <a:pt x="1066973" y="472374"/>
                  <a:pt x="1067588" y="472265"/>
                  <a:pt x="1068154" y="472077"/>
                </a:cubicBezTo>
                <a:cubicBezTo>
                  <a:pt x="1077444" y="470982"/>
                  <a:pt x="1088488" y="467840"/>
                  <a:pt x="1101018" y="462707"/>
                </a:cubicBezTo>
                <a:cubicBezTo>
                  <a:pt x="1113178" y="457687"/>
                  <a:pt x="1124353" y="451761"/>
                  <a:pt x="1133832" y="446628"/>
                </a:cubicBezTo>
                <a:lnTo>
                  <a:pt x="1140173" y="443117"/>
                </a:lnTo>
                <a:cubicBezTo>
                  <a:pt x="1158515" y="433115"/>
                  <a:pt x="1177458" y="422741"/>
                  <a:pt x="1203423" y="413720"/>
                </a:cubicBezTo>
                <a:cubicBezTo>
                  <a:pt x="1248527" y="398094"/>
                  <a:pt x="1266956" y="369177"/>
                  <a:pt x="1259521" y="325470"/>
                </a:cubicBezTo>
                <a:close/>
                <a:moveTo>
                  <a:pt x="779599" y="344295"/>
                </a:moveTo>
                <a:cubicBezTo>
                  <a:pt x="792774" y="354976"/>
                  <a:pt x="818979" y="391556"/>
                  <a:pt x="816486" y="426430"/>
                </a:cubicBezTo>
                <a:cubicBezTo>
                  <a:pt x="807579" y="418316"/>
                  <a:pt x="793687" y="413970"/>
                  <a:pt x="781723" y="412687"/>
                </a:cubicBezTo>
                <a:cubicBezTo>
                  <a:pt x="763156" y="411743"/>
                  <a:pt x="750917" y="418127"/>
                  <a:pt x="741713" y="426317"/>
                </a:cubicBezTo>
                <a:cubicBezTo>
                  <a:pt x="739481" y="386233"/>
                  <a:pt x="769715" y="353769"/>
                  <a:pt x="779599" y="344295"/>
                </a:cubicBezTo>
                <a:close/>
                <a:moveTo>
                  <a:pt x="582917" y="351768"/>
                </a:moveTo>
                <a:cubicBezTo>
                  <a:pt x="582766" y="351768"/>
                  <a:pt x="582649" y="351772"/>
                  <a:pt x="582535" y="351811"/>
                </a:cubicBezTo>
                <a:cubicBezTo>
                  <a:pt x="582006" y="351924"/>
                  <a:pt x="581554" y="352297"/>
                  <a:pt x="581402" y="352788"/>
                </a:cubicBezTo>
                <a:lnTo>
                  <a:pt x="577525" y="362794"/>
                </a:lnTo>
                <a:cubicBezTo>
                  <a:pt x="577298" y="363436"/>
                  <a:pt x="577485" y="364153"/>
                  <a:pt x="577977" y="364606"/>
                </a:cubicBezTo>
                <a:lnTo>
                  <a:pt x="623793" y="405072"/>
                </a:lnTo>
                <a:lnTo>
                  <a:pt x="561813" y="404535"/>
                </a:lnTo>
                <a:lnTo>
                  <a:pt x="561785" y="404535"/>
                </a:lnTo>
                <a:cubicBezTo>
                  <a:pt x="560993" y="404535"/>
                  <a:pt x="560313" y="405101"/>
                  <a:pt x="560199" y="405893"/>
                </a:cubicBezTo>
                <a:lnTo>
                  <a:pt x="558530" y="416169"/>
                </a:lnTo>
                <a:cubicBezTo>
                  <a:pt x="558452" y="416622"/>
                  <a:pt x="558611" y="417108"/>
                  <a:pt x="558912" y="417485"/>
                </a:cubicBezTo>
                <a:cubicBezTo>
                  <a:pt x="559213" y="417825"/>
                  <a:pt x="559666" y="418051"/>
                  <a:pt x="560157" y="418051"/>
                </a:cubicBezTo>
                <a:lnTo>
                  <a:pt x="639193" y="417598"/>
                </a:lnTo>
                <a:cubicBezTo>
                  <a:pt x="639873" y="417598"/>
                  <a:pt x="640481" y="417183"/>
                  <a:pt x="640707" y="416580"/>
                </a:cubicBezTo>
                <a:lnTo>
                  <a:pt x="643949" y="408087"/>
                </a:lnTo>
                <a:cubicBezTo>
                  <a:pt x="644213" y="407446"/>
                  <a:pt x="644031" y="406771"/>
                  <a:pt x="643538" y="406318"/>
                </a:cubicBezTo>
                <a:lnTo>
                  <a:pt x="583979" y="352193"/>
                </a:lnTo>
                <a:cubicBezTo>
                  <a:pt x="583715" y="351929"/>
                  <a:pt x="583294" y="351768"/>
                  <a:pt x="582917" y="351768"/>
                </a:cubicBezTo>
                <a:close/>
                <a:moveTo>
                  <a:pt x="1001918" y="369998"/>
                </a:moveTo>
                <a:cubicBezTo>
                  <a:pt x="1007853" y="369876"/>
                  <a:pt x="1011686" y="370848"/>
                  <a:pt x="1014078" y="371924"/>
                </a:cubicBezTo>
                <a:cubicBezTo>
                  <a:pt x="1017129" y="373320"/>
                  <a:pt x="1019158" y="375439"/>
                  <a:pt x="1020332" y="378307"/>
                </a:cubicBezTo>
                <a:cubicBezTo>
                  <a:pt x="1018027" y="393782"/>
                  <a:pt x="1010744" y="403515"/>
                  <a:pt x="923855" y="435673"/>
                </a:cubicBezTo>
                <a:cubicBezTo>
                  <a:pt x="922500" y="436164"/>
                  <a:pt x="910615" y="440580"/>
                  <a:pt x="907593" y="449827"/>
                </a:cubicBezTo>
                <a:cubicBezTo>
                  <a:pt x="907557" y="449978"/>
                  <a:pt x="907521" y="450137"/>
                  <a:pt x="907484" y="450252"/>
                </a:cubicBezTo>
                <a:cubicBezTo>
                  <a:pt x="897556" y="441231"/>
                  <a:pt x="896759" y="423331"/>
                  <a:pt x="896273" y="412800"/>
                </a:cubicBezTo>
                <a:cubicBezTo>
                  <a:pt x="918239" y="400797"/>
                  <a:pt x="941073" y="389069"/>
                  <a:pt x="951530" y="384464"/>
                </a:cubicBezTo>
                <a:cubicBezTo>
                  <a:pt x="976249" y="373471"/>
                  <a:pt x="992019" y="370203"/>
                  <a:pt x="1001918" y="369998"/>
                </a:cubicBezTo>
                <a:close/>
                <a:moveTo>
                  <a:pt x="1645639" y="375207"/>
                </a:moveTo>
                <a:cubicBezTo>
                  <a:pt x="1644204" y="375207"/>
                  <a:pt x="1642798" y="375476"/>
                  <a:pt x="1641479" y="376042"/>
                </a:cubicBezTo>
                <a:cubicBezTo>
                  <a:pt x="1635892" y="378307"/>
                  <a:pt x="1633211" y="384686"/>
                  <a:pt x="1635479" y="390310"/>
                </a:cubicBezTo>
                <a:cubicBezTo>
                  <a:pt x="1637175" y="394424"/>
                  <a:pt x="1641182" y="397104"/>
                  <a:pt x="1645639" y="397104"/>
                </a:cubicBezTo>
                <a:cubicBezTo>
                  <a:pt x="1647038" y="397104"/>
                  <a:pt x="1648422" y="396839"/>
                  <a:pt x="1649741" y="396311"/>
                </a:cubicBezTo>
                <a:cubicBezTo>
                  <a:pt x="1655328" y="394009"/>
                  <a:pt x="1658046" y="387630"/>
                  <a:pt x="1655748" y="382043"/>
                </a:cubicBezTo>
                <a:cubicBezTo>
                  <a:pt x="1654082" y="377892"/>
                  <a:pt x="1650096" y="375207"/>
                  <a:pt x="1645639" y="375207"/>
                </a:cubicBezTo>
                <a:close/>
                <a:moveTo>
                  <a:pt x="1302081" y="382737"/>
                </a:moveTo>
                <a:cubicBezTo>
                  <a:pt x="1307437" y="400590"/>
                  <a:pt x="1309741" y="421571"/>
                  <a:pt x="1304683" y="441915"/>
                </a:cubicBezTo>
                <a:lnTo>
                  <a:pt x="1304698" y="441915"/>
                </a:lnTo>
                <a:cubicBezTo>
                  <a:pt x="1293262" y="456182"/>
                  <a:pt x="1287747" y="471846"/>
                  <a:pt x="1285182" y="484716"/>
                </a:cubicBezTo>
                <a:cubicBezTo>
                  <a:pt x="1227845" y="485887"/>
                  <a:pt x="1210793" y="519026"/>
                  <a:pt x="1205735" y="537483"/>
                </a:cubicBezTo>
                <a:cubicBezTo>
                  <a:pt x="1194828" y="537747"/>
                  <a:pt x="1184777" y="539374"/>
                  <a:pt x="1175646" y="542394"/>
                </a:cubicBezTo>
                <a:cubicBezTo>
                  <a:pt x="1169943" y="535374"/>
                  <a:pt x="1158928" y="513860"/>
                  <a:pt x="1155645" y="493591"/>
                </a:cubicBezTo>
                <a:cubicBezTo>
                  <a:pt x="1155609" y="493402"/>
                  <a:pt x="1155601" y="493204"/>
                  <a:pt x="1155558" y="493053"/>
                </a:cubicBezTo>
                <a:cubicBezTo>
                  <a:pt x="1154536" y="486524"/>
                  <a:pt x="1154355" y="480183"/>
                  <a:pt x="1155377" y="474483"/>
                </a:cubicBezTo>
                <a:cubicBezTo>
                  <a:pt x="1157188" y="464594"/>
                  <a:pt x="1162544" y="458527"/>
                  <a:pt x="1171791" y="455885"/>
                </a:cubicBezTo>
                <a:cubicBezTo>
                  <a:pt x="1181378" y="453130"/>
                  <a:pt x="1194328" y="452705"/>
                  <a:pt x="1208025" y="452290"/>
                </a:cubicBezTo>
                <a:cubicBezTo>
                  <a:pt x="1236715" y="451422"/>
                  <a:pt x="1269210" y="450403"/>
                  <a:pt x="1287856" y="427832"/>
                </a:cubicBezTo>
                <a:cubicBezTo>
                  <a:pt x="1296914" y="416811"/>
                  <a:pt x="1301589" y="401911"/>
                  <a:pt x="1302081" y="382737"/>
                </a:cubicBezTo>
                <a:close/>
                <a:moveTo>
                  <a:pt x="1447286" y="383827"/>
                </a:moveTo>
                <a:lnTo>
                  <a:pt x="1487709" y="395787"/>
                </a:lnTo>
                <a:cubicBezTo>
                  <a:pt x="1483143" y="426360"/>
                  <a:pt x="1476505" y="451233"/>
                  <a:pt x="1469295" y="464859"/>
                </a:cubicBezTo>
                <a:lnTo>
                  <a:pt x="1460417" y="472671"/>
                </a:lnTo>
                <a:cubicBezTo>
                  <a:pt x="1458156" y="471955"/>
                  <a:pt x="1454750" y="470855"/>
                  <a:pt x="1450641" y="469572"/>
                </a:cubicBezTo>
                <a:cubicBezTo>
                  <a:pt x="1432104" y="448397"/>
                  <a:pt x="1418031" y="428322"/>
                  <a:pt x="1408748" y="409828"/>
                </a:cubicBezTo>
                <a:close/>
                <a:moveTo>
                  <a:pt x="1496354" y="411371"/>
                </a:moveTo>
                <a:cubicBezTo>
                  <a:pt x="1518138" y="410465"/>
                  <a:pt x="1557808" y="420170"/>
                  <a:pt x="1580490" y="440174"/>
                </a:cubicBezTo>
                <a:cubicBezTo>
                  <a:pt x="1580642" y="440287"/>
                  <a:pt x="1580787" y="440400"/>
                  <a:pt x="1580939" y="440514"/>
                </a:cubicBezTo>
                <a:cubicBezTo>
                  <a:pt x="1597854" y="489580"/>
                  <a:pt x="1607101" y="542224"/>
                  <a:pt x="1607101" y="597029"/>
                </a:cubicBezTo>
                <a:cubicBezTo>
                  <a:pt x="1607101" y="636319"/>
                  <a:pt x="1602339" y="674521"/>
                  <a:pt x="1593397" y="711095"/>
                </a:cubicBezTo>
                <a:cubicBezTo>
                  <a:pt x="1518472" y="661386"/>
                  <a:pt x="1517421" y="596957"/>
                  <a:pt x="1517914" y="566837"/>
                </a:cubicBezTo>
                <a:cubicBezTo>
                  <a:pt x="1534371" y="594504"/>
                  <a:pt x="1547205" y="601190"/>
                  <a:pt x="1564562" y="601190"/>
                </a:cubicBezTo>
                <a:cubicBezTo>
                  <a:pt x="1566228" y="601190"/>
                  <a:pt x="1567924" y="601141"/>
                  <a:pt x="1569663" y="600991"/>
                </a:cubicBezTo>
                <a:cubicBezTo>
                  <a:pt x="1572714" y="600803"/>
                  <a:pt x="1575019" y="598203"/>
                  <a:pt x="1574823" y="595146"/>
                </a:cubicBezTo>
                <a:cubicBezTo>
                  <a:pt x="1574635" y="592088"/>
                  <a:pt x="1571997" y="589640"/>
                  <a:pt x="1568939" y="589980"/>
                </a:cubicBezTo>
                <a:cubicBezTo>
                  <a:pt x="1554597" y="590847"/>
                  <a:pt x="1542104" y="591635"/>
                  <a:pt x="1518211" y="544078"/>
                </a:cubicBezTo>
                <a:cubicBezTo>
                  <a:pt x="1529646" y="537247"/>
                  <a:pt x="1544147" y="522862"/>
                  <a:pt x="1551996" y="511764"/>
                </a:cubicBezTo>
                <a:cubicBezTo>
                  <a:pt x="1555844" y="515237"/>
                  <a:pt x="1559771" y="517615"/>
                  <a:pt x="1563547" y="517992"/>
                </a:cubicBezTo>
                <a:cubicBezTo>
                  <a:pt x="1563699" y="518031"/>
                  <a:pt x="1563880" y="518035"/>
                  <a:pt x="1564069" y="518035"/>
                </a:cubicBezTo>
                <a:cubicBezTo>
                  <a:pt x="1566866" y="518035"/>
                  <a:pt x="1569272" y="515879"/>
                  <a:pt x="1569576" y="513011"/>
                </a:cubicBezTo>
                <a:cubicBezTo>
                  <a:pt x="1569881" y="509991"/>
                  <a:pt x="1567613" y="507283"/>
                  <a:pt x="1564591" y="506981"/>
                </a:cubicBezTo>
                <a:cubicBezTo>
                  <a:pt x="1562366" y="506792"/>
                  <a:pt x="1559126" y="503914"/>
                  <a:pt x="1555467" y="499536"/>
                </a:cubicBezTo>
                <a:cubicBezTo>
                  <a:pt x="1555315" y="499310"/>
                  <a:pt x="1555119" y="499130"/>
                  <a:pt x="1554967" y="498941"/>
                </a:cubicBezTo>
                <a:cubicBezTo>
                  <a:pt x="1548553" y="491091"/>
                  <a:pt x="1540937" y="478598"/>
                  <a:pt x="1535241" y="466783"/>
                </a:cubicBezTo>
                <a:cubicBezTo>
                  <a:pt x="1534524" y="465312"/>
                  <a:pt x="1533226" y="464255"/>
                  <a:pt x="1531647" y="463840"/>
                </a:cubicBezTo>
                <a:cubicBezTo>
                  <a:pt x="1530096" y="463425"/>
                  <a:pt x="1528436" y="463685"/>
                  <a:pt x="1527117" y="464590"/>
                </a:cubicBezTo>
                <a:lnTo>
                  <a:pt x="1525755" y="465496"/>
                </a:lnTo>
                <a:lnTo>
                  <a:pt x="1518965" y="431866"/>
                </a:lnTo>
                <a:cubicBezTo>
                  <a:pt x="1518580" y="429904"/>
                  <a:pt x="1517196" y="428361"/>
                  <a:pt x="1515312" y="427719"/>
                </a:cubicBezTo>
                <a:cubicBezTo>
                  <a:pt x="1513457" y="427077"/>
                  <a:pt x="1511384" y="427488"/>
                  <a:pt x="1509877" y="428809"/>
                </a:cubicBezTo>
                <a:lnTo>
                  <a:pt x="1487593" y="448553"/>
                </a:lnTo>
                <a:cubicBezTo>
                  <a:pt x="1491369" y="436437"/>
                  <a:pt x="1494246" y="423147"/>
                  <a:pt x="1496354" y="411371"/>
                </a:cubicBezTo>
                <a:close/>
                <a:moveTo>
                  <a:pt x="1379499" y="415107"/>
                </a:moveTo>
                <a:cubicBezTo>
                  <a:pt x="1383579" y="418051"/>
                  <a:pt x="1387949" y="420656"/>
                  <a:pt x="1392594" y="422807"/>
                </a:cubicBezTo>
                <a:cubicBezTo>
                  <a:pt x="1343301" y="450927"/>
                  <a:pt x="1323902" y="493242"/>
                  <a:pt x="1333417" y="551708"/>
                </a:cubicBezTo>
                <a:cubicBezTo>
                  <a:pt x="1335721" y="565899"/>
                  <a:pt x="1338736" y="578199"/>
                  <a:pt x="1342432" y="588692"/>
                </a:cubicBezTo>
                <a:lnTo>
                  <a:pt x="1327598" y="593193"/>
                </a:lnTo>
                <a:cubicBezTo>
                  <a:pt x="1310843" y="598250"/>
                  <a:pt x="1292161" y="603912"/>
                  <a:pt x="1280652" y="607233"/>
                </a:cubicBezTo>
                <a:cubicBezTo>
                  <a:pt x="1279935" y="605233"/>
                  <a:pt x="1279297" y="603148"/>
                  <a:pt x="1278652" y="601147"/>
                </a:cubicBezTo>
                <a:cubicBezTo>
                  <a:pt x="1278167" y="599600"/>
                  <a:pt x="1277703" y="598061"/>
                  <a:pt x="1277210" y="596589"/>
                </a:cubicBezTo>
                <a:cubicBezTo>
                  <a:pt x="1277210" y="596551"/>
                  <a:pt x="1277181" y="596507"/>
                  <a:pt x="1277181" y="596434"/>
                </a:cubicBezTo>
                <a:lnTo>
                  <a:pt x="1277138" y="596434"/>
                </a:lnTo>
                <a:cubicBezTo>
                  <a:pt x="1276044" y="593150"/>
                  <a:pt x="1274877" y="590617"/>
                  <a:pt x="1273514" y="588465"/>
                </a:cubicBezTo>
                <a:cubicBezTo>
                  <a:pt x="1268724" y="580879"/>
                  <a:pt x="1262680" y="576387"/>
                  <a:pt x="1255622" y="575104"/>
                </a:cubicBezTo>
                <a:cubicBezTo>
                  <a:pt x="1246716" y="573518"/>
                  <a:pt x="1236795" y="576958"/>
                  <a:pt x="1225323" y="585677"/>
                </a:cubicBezTo>
                <a:cubicBezTo>
                  <a:pt x="1213018" y="594999"/>
                  <a:pt x="1210561" y="612055"/>
                  <a:pt x="1218301" y="635003"/>
                </a:cubicBezTo>
                <a:cubicBezTo>
                  <a:pt x="1220373" y="641269"/>
                  <a:pt x="1222939" y="647048"/>
                  <a:pt x="1225164" y="651351"/>
                </a:cubicBezTo>
                <a:lnTo>
                  <a:pt x="1225055" y="651238"/>
                </a:lnTo>
                <a:cubicBezTo>
                  <a:pt x="1223395" y="649011"/>
                  <a:pt x="1220265" y="648369"/>
                  <a:pt x="1217851" y="649766"/>
                </a:cubicBezTo>
                <a:cubicBezTo>
                  <a:pt x="1217851" y="649766"/>
                  <a:pt x="1209315" y="654710"/>
                  <a:pt x="1197082" y="662448"/>
                </a:cubicBezTo>
                <a:cubicBezTo>
                  <a:pt x="1191422" y="666034"/>
                  <a:pt x="1185951" y="669576"/>
                  <a:pt x="1180711" y="673049"/>
                </a:cubicBezTo>
                <a:lnTo>
                  <a:pt x="1188183" y="642335"/>
                </a:lnTo>
                <a:cubicBezTo>
                  <a:pt x="1188900" y="639391"/>
                  <a:pt x="1187089" y="636371"/>
                  <a:pt x="1184103" y="635654"/>
                </a:cubicBezTo>
                <a:cubicBezTo>
                  <a:pt x="1181161" y="634937"/>
                  <a:pt x="1178139" y="636749"/>
                  <a:pt x="1177421" y="639730"/>
                </a:cubicBezTo>
                <a:lnTo>
                  <a:pt x="1166551" y="684415"/>
                </a:lnTo>
                <a:cubicBezTo>
                  <a:pt x="1166515" y="684453"/>
                  <a:pt x="1166551" y="684492"/>
                  <a:pt x="1166508" y="684528"/>
                </a:cubicBezTo>
                <a:cubicBezTo>
                  <a:pt x="1166471" y="684754"/>
                  <a:pt x="1166428" y="684977"/>
                  <a:pt x="1166428" y="685165"/>
                </a:cubicBezTo>
                <a:cubicBezTo>
                  <a:pt x="1166428" y="685316"/>
                  <a:pt x="1166399" y="685466"/>
                  <a:pt x="1166399" y="685618"/>
                </a:cubicBezTo>
                <a:cubicBezTo>
                  <a:pt x="1166399" y="685806"/>
                  <a:pt x="1166392" y="686038"/>
                  <a:pt x="1166428" y="686227"/>
                </a:cubicBezTo>
                <a:cubicBezTo>
                  <a:pt x="1166428" y="686378"/>
                  <a:pt x="1166471" y="686571"/>
                  <a:pt x="1166471" y="686722"/>
                </a:cubicBezTo>
                <a:cubicBezTo>
                  <a:pt x="1166508" y="686910"/>
                  <a:pt x="1166587" y="687057"/>
                  <a:pt x="1166624" y="687246"/>
                </a:cubicBezTo>
                <a:cubicBezTo>
                  <a:pt x="1166660" y="687396"/>
                  <a:pt x="1166689" y="687590"/>
                  <a:pt x="1166769" y="687741"/>
                </a:cubicBezTo>
                <a:cubicBezTo>
                  <a:pt x="1166841" y="687891"/>
                  <a:pt x="1166914" y="688042"/>
                  <a:pt x="1166993" y="688194"/>
                </a:cubicBezTo>
                <a:cubicBezTo>
                  <a:pt x="1167073" y="688382"/>
                  <a:pt x="1167189" y="688567"/>
                  <a:pt x="1167305" y="688718"/>
                </a:cubicBezTo>
                <a:cubicBezTo>
                  <a:pt x="1167341" y="688756"/>
                  <a:pt x="1167334" y="688836"/>
                  <a:pt x="1167377" y="688873"/>
                </a:cubicBezTo>
                <a:cubicBezTo>
                  <a:pt x="1167414" y="688951"/>
                  <a:pt x="1167486" y="689024"/>
                  <a:pt x="1167559" y="689099"/>
                </a:cubicBezTo>
                <a:cubicBezTo>
                  <a:pt x="1167711" y="689288"/>
                  <a:pt x="1167834" y="689431"/>
                  <a:pt x="1167986" y="689581"/>
                </a:cubicBezTo>
                <a:cubicBezTo>
                  <a:pt x="1168022" y="689581"/>
                  <a:pt x="1168030" y="689585"/>
                  <a:pt x="1168030" y="689624"/>
                </a:cubicBezTo>
                <a:cubicBezTo>
                  <a:pt x="1168030" y="689624"/>
                  <a:pt x="1189270" y="710798"/>
                  <a:pt x="1205307" y="726763"/>
                </a:cubicBezTo>
                <a:cubicBezTo>
                  <a:pt x="1192857" y="744430"/>
                  <a:pt x="1172740" y="798180"/>
                  <a:pt x="1209539" y="848306"/>
                </a:cubicBezTo>
                <a:cubicBezTo>
                  <a:pt x="1210597" y="849778"/>
                  <a:pt x="1212300" y="850567"/>
                  <a:pt x="1214003" y="850567"/>
                </a:cubicBezTo>
                <a:cubicBezTo>
                  <a:pt x="1215134" y="850567"/>
                  <a:pt x="1216264" y="850227"/>
                  <a:pt x="1217286" y="849509"/>
                </a:cubicBezTo>
                <a:cubicBezTo>
                  <a:pt x="1218641" y="848488"/>
                  <a:pt x="1219388" y="846944"/>
                  <a:pt x="1219468" y="845357"/>
                </a:cubicBezTo>
                <a:cubicBezTo>
                  <a:pt x="1235657" y="878272"/>
                  <a:pt x="1259782" y="896983"/>
                  <a:pt x="1267789" y="902571"/>
                </a:cubicBezTo>
                <a:lnTo>
                  <a:pt x="1267789" y="927253"/>
                </a:lnTo>
                <a:cubicBezTo>
                  <a:pt x="1267789" y="930312"/>
                  <a:pt x="1270275" y="932804"/>
                  <a:pt x="1273333" y="932804"/>
                </a:cubicBezTo>
                <a:cubicBezTo>
                  <a:pt x="1276391" y="932804"/>
                  <a:pt x="1278884" y="930312"/>
                  <a:pt x="1278884" y="927253"/>
                </a:cubicBezTo>
                <a:lnTo>
                  <a:pt x="1278841" y="899600"/>
                </a:lnTo>
                <a:lnTo>
                  <a:pt x="1278725" y="716120"/>
                </a:lnTo>
                <a:cubicBezTo>
                  <a:pt x="1303560" y="721404"/>
                  <a:pt x="1335794" y="728306"/>
                  <a:pt x="1337562" y="728763"/>
                </a:cubicBezTo>
                <a:cubicBezTo>
                  <a:pt x="1340511" y="729516"/>
                  <a:pt x="1343577" y="727741"/>
                  <a:pt x="1344330" y="724799"/>
                </a:cubicBezTo>
                <a:cubicBezTo>
                  <a:pt x="1345120" y="721852"/>
                  <a:pt x="1343338" y="718800"/>
                  <a:pt x="1340395" y="718045"/>
                </a:cubicBezTo>
                <a:cubicBezTo>
                  <a:pt x="1338279" y="717479"/>
                  <a:pt x="1284993" y="706114"/>
                  <a:pt x="1274355" y="703848"/>
                </a:cubicBezTo>
                <a:cubicBezTo>
                  <a:pt x="1272732" y="703508"/>
                  <a:pt x="1270993" y="703926"/>
                  <a:pt x="1269710" y="704981"/>
                </a:cubicBezTo>
                <a:cubicBezTo>
                  <a:pt x="1268427" y="706000"/>
                  <a:pt x="1267673" y="707595"/>
                  <a:pt x="1267673" y="709255"/>
                </a:cubicBezTo>
                <a:lnTo>
                  <a:pt x="1267782" y="888570"/>
                </a:lnTo>
                <a:cubicBezTo>
                  <a:pt x="1254122" y="877359"/>
                  <a:pt x="1227765" y="851089"/>
                  <a:pt x="1218554" y="809536"/>
                </a:cubicBezTo>
                <a:cubicBezTo>
                  <a:pt x="1207271" y="758547"/>
                  <a:pt x="1239433" y="739749"/>
                  <a:pt x="1254905" y="730727"/>
                </a:cubicBezTo>
                <a:cubicBezTo>
                  <a:pt x="1256376" y="729857"/>
                  <a:pt x="1257745" y="729111"/>
                  <a:pt x="1258840" y="728393"/>
                </a:cubicBezTo>
                <a:cubicBezTo>
                  <a:pt x="1261441" y="726770"/>
                  <a:pt x="1262231" y="723329"/>
                  <a:pt x="1260608" y="720762"/>
                </a:cubicBezTo>
                <a:cubicBezTo>
                  <a:pt x="1258985" y="718159"/>
                  <a:pt x="1255557" y="717361"/>
                  <a:pt x="1252948" y="719022"/>
                </a:cubicBezTo>
                <a:cubicBezTo>
                  <a:pt x="1251933" y="719663"/>
                  <a:pt x="1250723" y="720380"/>
                  <a:pt x="1249324" y="721173"/>
                </a:cubicBezTo>
                <a:cubicBezTo>
                  <a:pt x="1244085" y="724231"/>
                  <a:pt x="1236563" y="728611"/>
                  <a:pt x="1229244" y="735104"/>
                </a:cubicBezTo>
                <a:cubicBezTo>
                  <a:pt x="1227504" y="733328"/>
                  <a:pt x="1224033" y="729864"/>
                  <a:pt x="1216678" y="722504"/>
                </a:cubicBezTo>
                <a:cubicBezTo>
                  <a:pt x="1204822" y="710652"/>
                  <a:pt x="1188480" y="694384"/>
                  <a:pt x="1180552" y="686496"/>
                </a:cubicBezTo>
                <a:cubicBezTo>
                  <a:pt x="1187611" y="681702"/>
                  <a:pt x="1195126" y="676786"/>
                  <a:pt x="1203017" y="671804"/>
                </a:cubicBezTo>
                <a:cubicBezTo>
                  <a:pt x="1209851" y="667463"/>
                  <a:pt x="1215540" y="664033"/>
                  <a:pt x="1219127" y="661882"/>
                </a:cubicBezTo>
                <a:cubicBezTo>
                  <a:pt x="1230635" y="677659"/>
                  <a:pt x="1238795" y="690563"/>
                  <a:pt x="1242418" y="696488"/>
                </a:cubicBezTo>
                <a:cubicBezTo>
                  <a:pt x="1238983" y="699093"/>
                  <a:pt x="1235998" y="701782"/>
                  <a:pt x="1233324" y="704160"/>
                </a:cubicBezTo>
                <a:cubicBezTo>
                  <a:pt x="1231055" y="706236"/>
                  <a:pt x="1230860" y="709699"/>
                  <a:pt x="1232896" y="712001"/>
                </a:cubicBezTo>
                <a:cubicBezTo>
                  <a:pt x="1233990" y="713209"/>
                  <a:pt x="1235505" y="713813"/>
                  <a:pt x="1237012" y="713813"/>
                </a:cubicBezTo>
                <a:cubicBezTo>
                  <a:pt x="1238338" y="713813"/>
                  <a:pt x="1239650" y="713369"/>
                  <a:pt x="1240708" y="712426"/>
                </a:cubicBezTo>
                <a:cubicBezTo>
                  <a:pt x="1252223" y="702084"/>
                  <a:pt x="1266528" y="689204"/>
                  <a:pt x="1298610" y="699319"/>
                </a:cubicBezTo>
                <a:cubicBezTo>
                  <a:pt x="1301516" y="700225"/>
                  <a:pt x="1304618" y="698602"/>
                  <a:pt x="1305560" y="695696"/>
                </a:cubicBezTo>
                <a:cubicBezTo>
                  <a:pt x="1306466" y="692752"/>
                  <a:pt x="1304843" y="689666"/>
                  <a:pt x="1301937" y="688760"/>
                </a:cubicBezTo>
                <a:cubicBezTo>
                  <a:pt x="1279102" y="681589"/>
                  <a:pt x="1263362" y="684646"/>
                  <a:pt x="1251774" y="690572"/>
                </a:cubicBezTo>
                <a:cubicBezTo>
                  <a:pt x="1248419" y="685062"/>
                  <a:pt x="1241433" y="674041"/>
                  <a:pt x="1231577" y="660226"/>
                </a:cubicBezTo>
                <a:cubicBezTo>
                  <a:pt x="1232258" y="660490"/>
                  <a:pt x="1232939" y="660679"/>
                  <a:pt x="1233657" y="660679"/>
                </a:cubicBezTo>
                <a:cubicBezTo>
                  <a:pt x="1233809" y="660679"/>
                  <a:pt x="1233961" y="660675"/>
                  <a:pt x="1234113" y="660636"/>
                </a:cubicBezTo>
                <a:cubicBezTo>
                  <a:pt x="1245397" y="659731"/>
                  <a:pt x="1268050" y="651884"/>
                  <a:pt x="1273109" y="628747"/>
                </a:cubicBezTo>
                <a:cubicBezTo>
                  <a:pt x="1273746" y="625766"/>
                  <a:pt x="1271855" y="622817"/>
                  <a:pt x="1268876" y="622137"/>
                </a:cubicBezTo>
                <a:cubicBezTo>
                  <a:pt x="1265934" y="621496"/>
                  <a:pt x="1262949" y="623387"/>
                  <a:pt x="1262311" y="626369"/>
                </a:cubicBezTo>
                <a:cubicBezTo>
                  <a:pt x="1258687" y="642826"/>
                  <a:pt x="1243281" y="647728"/>
                  <a:pt x="1236490" y="649087"/>
                </a:cubicBezTo>
                <a:cubicBezTo>
                  <a:pt x="1235092" y="646595"/>
                  <a:pt x="1233092" y="642599"/>
                  <a:pt x="1231128" y="637806"/>
                </a:cubicBezTo>
                <a:cubicBezTo>
                  <a:pt x="1239766" y="636145"/>
                  <a:pt x="1246527" y="632479"/>
                  <a:pt x="1251165" y="626780"/>
                </a:cubicBezTo>
                <a:cubicBezTo>
                  <a:pt x="1256644" y="620099"/>
                  <a:pt x="1257890" y="612178"/>
                  <a:pt x="1257890" y="606554"/>
                </a:cubicBezTo>
                <a:lnTo>
                  <a:pt x="1258412" y="606554"/>
                </a:lnTo>
                <a:cubicBezTo>
                  <a:pt x="1261021" y="606403"/>
                  <a:pt x="1264311" y="606167"/>
                  <a:pt x="1268355" y="605223"/>
                </a:cubicBezTo>
                <a:cubicBezTo>
                  <a:pt x="1269369" y="608621"/>
                  <a:pt x="1270572" y="612319"/>
                  <a:pt x="1272340" y="615980"/>
                </a:cubicBezTo>
                <a:cubicBezTo>
                  <a:pt x="1272340" y="616058"/>
                  <a:pt x="1272384" y="616132"/>
                  <a:pt x="1272427" y="616207"/>
                </a:cubicBezTo>
                <a:cubicBezTo>
                  <a:pt x="1272464" y="616246"/>
                  <a:pt x="1272456" y="616325"/>
                  <a:pt x="1272500" y="616362"/>
                </a:cubicBezTo>
                <a:cubicBezTo>
                  <a:pt x="1276500" y="624440"/>
                  <a:pt x="1282616" y="630139"/>
                  <a:pt x="1291226" y="633800"/>
                </a:cubicBezTo>
                <a:cubicBezTo>
                  <a:pt x="1309343" y="641538"/>
                  <a:pt x="1323155" y="655045"/>
                  <a:pt x="1332330" y="673955"/>
                </a:cubicBezTo>
                <a:cubicBezTo>
                  <a:pt x="1333308" y="675880"/>
                  <a:pt x="1335272" y="677054"/>
                  <a:pt x="1337308" y="677054"/>
                </a:cubicBezTo>
                <a:cubicBezTo>
                  <a:pt x="1338142" y="677054"/>
                  <a:pt x="1338961" y="676866"/>
                  <a:pt x="1339714" y="676489"/>
                </a:cubicBezTo>
                <a:cubicBezTo>
                  <a:pt x="1342475" y="675167"/>
                  <a:pt x="1343649" y="671841"/>
                  <a:pt x="1342294" y="669086"/>
                </a:cubicBezTo>
                <a:cubicBezTo>
                  <a:pt x="1331917" y="647761"/>
                  <a:pt x="1316205" y="632442"/>
                  <a:pt x="1295559" y="623609"/>
                </a:cubicBezTo>
                <a:cubicBezTo>
                  <a:pt x="1291668" y="621949"/>
                  <a:pt x="1288653" y="619873"/>
                  <a:pt x="1286204" y="617155"/>
                </a:cubicBezTo>
                <a:cubicBezTo>
                  <a:pt x="1297864" y="613759"/>
                  <a:pt x="1315191" y="608512"/>
                  <a:pt x="1330815" y="603794"/>
                </a:cubicBezTo>
                <a:lnTo>
                  <a:pt x="1346555" y="599038"/>
                </a:lnTo>
                <a:cubicBezTo>
                  <a:pt x="1350664" y="608097"/>
                  <a:pt x="1355425" y="615306"/>
                  <a:pt x="1360860" y="620665"/>
                </a:cubicBezTo>
                <a:cubicBezTo>
                  <a:pt x="1361237" y="649313"/>
                  <a:pt x="1361759" y="684679"/>
                  <a:pt x="1362361" y="720535"/>
                </a:cubicBezTo>
                <a:cubicBezTo>
                  <a:pt x="1362853" y="749597"/>
                  <a:pt x="1363390" y="778889"/>
                  <a:pt x="1363875" y="805123"/>
                </a:cubicBezTo>
                <a:cubicBezTo>
                  <a:pt x="1364708" y="849654"/>
                  <a:pt x="1365390" y="885171"/>
                  <a:pt x="1365578" y="895208"/>
                </a:cubicBezTo>
                <a:cubicBezTo>
                  <a:pt x="1341946" y="912839"/>
                  <a:pt x="1314959" y="932355"/>
                  <a:pt x="1274993" y="943262"/>
                </a:cubicBezTo>
                <a:cubicBezTo>
                  <a:pt x="1272841" y="943863"/>
                  <a:pt x="1270391" y="944399"/>
                  <a:pt x="1267673" y="944892"/>
                </a:cubicBezTo>
                <a:lnTo>
                  <a:pt x="1267673" y="944878"/>
                </a:lnTo>
                <a:cubicBezTo>
                  <a:pt x="1230758" y="927137"/>
                  <a:pt x="1215098" y="900650"/>
                  <a:pt x="1199959" y="874982"/>
                </a:cubicBezTo>
                <a:cubicBezTo>
                  <a:pt x="1186864" y="852749"/>
                  <a:pt x="1173349" y="829834"/>
                  <a:pt x="1146470" y="813870"/>
                </a:cubicBezTo>
                <a:cubicBezTo>
                  <a:pt x="1156362" y="809906"/>
                  <a:pt x="1167305" y="803644"/>
                  <a:pt x="1179422" y="794209"/>
                </a:cubicBezTo>
                <a:cubicBezTo>
                  <a:pt x="1181197" y="792846"/>
                  <a:pt x="1181994" y="790549"/>
                  <a:pt x="1181393" y="788361"/>
                </a:cubicBezTo>
                <a:cubicBezTo>
                  <a:pt x="1180784" y="786208"/>
                  <a:pt x="1178972" y="784621"/>
                  <a:pt x="1176747" y="784353"/>
                </a:cubicBezTo>
                <a:cubicBezTo>
                  <a:pt x="1134056" y="778918"/>
                  <a:pt x="1116693" y="758576"/>
                  <a:pt x="1114657" y="754235"/>
                </a:cubicBezTo>
                <a:cubicBezTo>
                  <a:pt x="1114048" y="751634"/>
                  <a:pt x="1111787" y="749699"/>
                  <a:pt x="1108881" y="749887"/>
                </a:cubicBezTo>
                <a:cubicBezTo>
                  <a:pt x="1105823" y="750076"/>
                  <a:pt x="1103525" y="752721"/>
                  <a:pt x="1103714" y="755779"/>
                </a:cubicBezTo>
                <a:cubicBezTo>
                  <a:pt x="1104055" y="761439"/>
                  <a:pt x="1120389" y="784092"/>
                  <a:pt x="1162058" y="793071"/>
                </a:cubicBezTo>
                <a:cubicBezTo>
                  <a:pt x="1122730" y="818928"/>
                  <a:pt x="1100279" y="806173"/>
                  <a:pt x="1085938" y="796361"/>
                </a:cubicBezTo>
                <a:lnTo>
                  <a:pt x="1084836" y="730683"/>
                </a:lnTo>
                <a:cubicBezTo>
                  <a:pt x="1084800" y="728647"/>
                  <a:pt x="1083633" y="726799"/>
                  <a:pt x="1081821" y="725857"/>
                </a:cubicBezTo>
                <a:cubicBezTo>
                  <a:pt x="1080010" y="724915"/>
                  <a:pt x="1077857" y="725052"/>
                  <a:pt x="1076154" y="726226"/>
                </a:cubicBezTo>
                <a:lnTo>
                  <a:pt x="1071473" y="729437"/>
                </a:lnTo>
                <a:cubicBezTo>
                  <a:pt x="1065204" y="719549"/>
                  <a:pt x="1060458" y="707023"/>
                  <a:pt x="1066422" y="696757"/>
                </a:cubicBezTo>
                <a:cubicBezTo>
                  <a:pt x="1072951" y="685509"/>
                  <a:pt x="1089822" y="680933"/>
                  <a:pt x="1099482" y="681952"/>
                </a:cubicBezTo>
                <a:cubicBezTo>
                  <a:pt x="1111859" y="683273"/>
                  <a:pt x="1114200" y="705664"/>
                  <a:pt x="1115903" y="722007"/>
                </a:cubicBezTo>
                <a:cubicBezTo>
                  <a:pt x="1116128" y="724197"/>
                  <a:pt x="1116352" y="726350"/>
                  <a:pt x="1116577" y="728350"/>
                </a:cubicBezTo>
                <a:cubicBezTo>
                  <a:pt x="1111707" y="729516"/>
                  <a:pt x="1102692" y="730045"/>
                  <a:pt x="1094431" y="721851"/>
                </a:cubicBezTo>
                <a:cubicBezTo>
                  <a:pt x="1092278" y="719701"/>
                  <a:pt x="1088764" y="719742"/>
                  <a:pt x="1086619" y="721894"/>
                </a:cubicBezTo>
                <a:cubicBezTo>
                  <a:pt x="1084466" y="724083"/>
                  <a:pt x="1084452" y="727582"/>
                  <a:pt x="1086648" y="729734"/>
                </a:cubicBezTo>
                <a:cubicBezTo>
                  <a:pt x="1100721" y="743662"/>
                  <a:pt x="1117968" y="740655"/>
                  <a:pt x="1125143" y="737068"/>
                </a:cubicBezTo>
                <a:cubicBezTo>
                  <a:pt x="1127295" y="735973"/>
                  <a:pt x="1128505" y="733625"/>
                  <a:pt x="1128128" y="731248"/>
                </a:cubicBezTo>
                <a:cubicBezTo>
                  <a:pt x="1127679" y="728234"/>
                  <a:pt x="1127302" y="724683"/>
                  <a:pt x="1126882" y="720833"/>
                </a:cubicBezTo>
                <a:cubicBezTo>
                  <a:pt x="1124810" y="700753"/>
                  <a:pt x="1121947" y="673243"/>
                  <a:pt x="1100656" y="670940"/>
                </a:cubicBezTo>
                <a:cubicBezTo>
                  <a:pt x="1088090" y="669657"/>
                  <a:pt x="1066233" y="675017"/>
                  <a:pt x="1056834" y="691209"/>
                </a:cubicBezTo>
                <a:cubicBezTo>
                  <a:pt x="1051740" y="699965"/>
                  <a:pt x="1048870" y="714638"/>
                  <a:pt x="1062342" y="735734"/>
                </a:cubicBezTo>
                <a:lnTo>
                  <a:pt x="1052225" y="742727"/>
                </a:lnTo>
                <a:cubicBezTo>
                  <a:pt x="1050674" y="743785"/>
                  <a:pt x="1049769" y="745597"/>
                  <a:pt x="1049841" y="747481"/>
                </a:cubicBezTo>
                <a:cubicBezTo>
                  <a:pt x="1050109" y="753974"/>
                  <a:pt x="1050261" y="768845"/>
                  <a:pt x="1050298" y="787411"/>
                </a:cubicBezTo>
                <a:cubicBezTo>
                  <a:pt x="1050073" y="787375"/>
                  <a:pt x="1049884" y="787259"/>
                  <a:pt x="1049660" y="787259"/>
                </a:cubicBezTo>
                <a:cubicBezTo>
                  <a:pt x="1007012" y="781824"/>
                  <a:pt x="989576" y="761439"/>
                  <a:pt x="987540" y="757141"/>
                </a:cubicBezTo>
                <a:cubicBezTo>
                  <a:pt x="986975" y="754496"/>
                  <a:pt x="984359" y="752692"/>
                  <a:pt x="981793" y="752808"/>
                </a:cubicBezTo>
                <a:cubicBezTo>
                  <a:pt x="978735" y="752996"/>
                  <a:pt x="976438" y="755634"/>
                  <a:pt x="976626" y="758692"/>
                </a:cubicBezTo>
                <a:cubicBezTo>
                  <a:pt x="976967" y="764359"/>
                  <a:pt x="993352" y="786991"/>
                  <a:pt x="1034985" y="795977"/>
                </a:cubicBezTo>
                <a:cubicBezTo>
                  <a:pt x="995425" y="821942"/>
                  <a:pt x="972967" y="808855"/>
                  <a:pt x="958850" y="799187"/>
                </a:cubicBezTo>
                <a:lnTo>
                  <a:pt x="957756" y="733589"/>
                </a:lnTo>
                <a:cubicBezTo>
                  <a:pt x="957719" y="731546"/>
                  <a:pt x="956538" y="729661"/>
                  <a:pt x="954726" y="728756"/>
                </a:cubicBezTo>
                <a:cubicBezTo>
                  <a:pt x="952915" y="727813"/>
                  <a:pt x="950726" y="727973"/>
                  <a:pt x="949067" y="729140"/>
                </a:cubicBezTo>
                <a:lnTo>
                  <a:pt x="944400" y="732357"/>
                </a:lnTo>
                <a:cubicBezTo>
                  <a:pt x="938131" y="722428"/>
                  <a:pt x="933370" y="709925"/>
                  <a:pt x="939327" y="699658"/>
                </a:cubicBezTo>
                <a:cubicBezTo>
                  <a:pt x="945856" y="688410"/>
                  <a:pt x="962654" y="683848"/>
                  <a:pt x="972394" y="684867"/>
                </a:cubicBezTo>
                <a:cubicBezTo>
                  <a:pt x="984772" y="686188"/>
                  <a:pt x="987083" y="708566"/>
                  <a:pt x="988786" y="724907"/>
                </a:cubicBezTo>
                <a:cubicBezTo>
                  <a:pt x="989047" y="727139"/>
                  <a:pt x="989265" y="729248"/>
                  <a:pt x="989489" y="731248"/>
                </a:cubicBezTo>
                <a:cubicBezTo>
                  <a:pt x="984620" y="732422"/>
                  <a:pt x="975648" y="732959"/>
                  <a:pt x="967343" y="724770"/>
                </a:cubicBezTo>
                <a:cubicBezTo>
                  <a:pt x="965191" y="722616"/>
                  <a:pt x="961676" y="722644"/>
                  <a:pt x="959531" y="724799"/>
                </a:cubicBezTo>
                <a:cubicBezTo>
                  <a:pt x="957379" y="726987"/>
                  <a:pt x="957379" y="730502"/>
                  <a:pt x="959574" y="732654"/>
                </a:cubicBezTo>
                <a:cubicBezTo>
                  <a:pt x="973648" y="746583"/>
                  <a:pt x="990895" y="743517"/>
                  <a:pt x="998026" y="739966"/>
                </a:cubicBezTo>
                <a:cubicBezTo>
                  <a:pt x="1000215" y="738872"/>
                  <a:pt x="1001418" y="736546"/>
                  <a:pt x="1001041" y="734169"/>
                </a:cubicBezTo>
                <a:cubicBezTo>
                  <a:pt x="1000592" y="731147"/>
                  <a:pt x="1000215" y="727596"/>
                  <a:pt x="999794" y="723749"/>
                </a:cubicBezTo>
                <a:cubicBezTo>
                  <a:pt x="997722" y="703669"/>
                  <a:pt x="994859" y="676107"/>
                  <a:pt x="973568" y="673842"/>
                </a:cubicBezTo>
                <a:cubicBezTo>
                  <a:pt x="961002" y="672597"/>
                  <a:pt x="939146" y="677956"/>
                  <a:pt x="929747" y="694111"/>
                </a:cubicBezTo>
                <a:cubicBezTo>
                  <a:pt x="924652" y="702867"/>
                  <a:pt x="921782" y="717516"/>
                  <a:pt x="935254" y="738655"/>
                </a:cubicBezTo>
                <a:lnTo>
                  <a:pt x="925152" y="745633"/>
                </a:lnTo>
                <a:cubicBezTo>
                  <a:pt x="923601" y="746691"/>
                  <a:pt x="922695" y="748503"/>
                  <a:pt x="922768" y="750431"/>
                </a:cubicBezTo>
                <a:cubicBezTo>
                  <a:pt x="923449" y="766656"/>
                  <a:pt x="922848" y="826109"/>
                  <a:pt x="922434" y="862684"/>
                </a:cubicBezTo>
                <a:cubicBezTo>
                  <a:pt x="891860" y="819203"/>
                  <a:pt x="892309" y="753974"/>
                  <a:pt x="897476" y="723211"/>
                </a:cubicBezTo>
                <a:cubicBezTo>
                  <a:pt x="898839" y="715210"/>
                  <a:pt x="901440" y="705774"/>
                  <a:pt x="904499" y="694903"/>
                </a:cubicBezTo>
                <a:cubicBezTo>
                  <a:pt x="913557" y="662519"/>
                  <a:pt x="925971" y="618137"/>
                  <a:pt x="916688" y="563937"/>
                </a:cubicBezTo>
                <a:cubicBezTo>
                  <a:pt x="915325" y="556048"/>
                  <a:pt x="913485" y="548655"/>
                  <a:pt x="911289" y="541673"/>
                </a:cubicBezTo>
                <a:cubicBezTo>
                  <a:pt x="933370" y="535143"/>
                  <a:pt x="966995" y="541332"/>
                  <a:pt x="993794" y="557298"/>
                </a:cubicBezTo>
                <a:cubicBezTo>
                  <a:pt x="1010476" y="567263"/>
                  <a:pt x="1039058" y="589791"/>
                  <a:pt x="1042978" y="628932"/>
                </a:cubicBezTo>
                <a:cubicBezTo>
                  <a:pt x="1043283" y="631800"/>
                  <a:pt x="1045652" y="633914"/>
                  <a:pt x="1048486" y="633914"/>
                </a:cubicBezTo>
                <a:cubicBezTo>
                  <a:pt x="1048674" y="633914"/>
                  <a:pt x="1048863" y="633910"/>
                  <a:pt x="1049051" y="633871"/>
                </a:cubicBezTo>
                <a:cubicBezTo>
                  <a:pt x="1052073" y="633570"/>
                  <a:pt x="1054305" y="630861"/>
                  <a:pt x="1054008" y="627841"/>
                </a:cubicBezTo>
                <a:cubicBezTo>
                  <a:pt x="1052117" y="609008"/>
                  <a:pt x="1044833" y="591598"/>
                  <a:pt x="1032905" y="576576"/>
                </a:cubicBezTo>
                <a:cubicBezTo>
                  <a:pt x="1072987" y="570009"/>
                  <a:pt x="1102496" y="579147"/>
                  <a:pt x="1120730" y="603794"/>
                </a:cubicBezTo>
                <a:cubicBezTo>
                  <a:pt x="1117787" y="614589"/>
                  <a:pt x="1117113" y="623270"/>
                  <a:pt x="1116961" y="626440"/>
                </a:cubicBezTo>
                <a:cubicBezTo>
                  <a:pt x="1116773" y="629460"/>
                  <a:pt x="1119142" y="632064"/>
                  <a:pt x="1122201" y="632215"/>
                </a:cubicBezTo>
                <a:cubicBezTo>
                  <a:pt x="1122280" y="632254"/>
                  <a:pt x="1122396" y="632258"/>
                  <a:pt x="1122469" y="632258"/>
                </a:cubicBezTo>
                <a:cubicBezTo>
                  <a:pt x="1125411" y="632258"/>
                  <a:pt x="1127860" y="629908"/>
                  <a:pt x="1127976" y="626964"/>
                </a:cubicBezTo>
                <a:cubicBezTo>
                  <a:pt x="1128165" y="623945"/>
                  <a:pt x="1128846" y="615264"/>
                  <a:pt x="1131984" y="604658"/>
                </a:cubicBezTo>
                <a:lnTo>
                  <a:pt x="1131984" y="604544"/>
                </a:lnTo>
                <a:cubicBezTo>
                  <a:pt x="1133716" y="598694"/>
                  <a:pt x="1136201" y="592287"/>
                  <a:pt x="1139752" y="585946"/>
                </a:cubicBezTo>
                <a:cubicBezTo>
                  <a:pt x="1139905" y="585720"/>
                  <a:pt x="1140021" y="585493"/>
                  <a:pt x="1140136" y="585267"/>
                </a:cubicBezTo>
                <a:cubicBezTo>
                  <a:pt x="1144245" y="578058"/>
                  <a:pt x="1149717" y="570952"/>
                  <a:pt x="1157116" y="564913"/>
                </a:cubicBezTo>
                <a:cubicBezTo>
                  <a:pt x="1174747" y="550533"/>
                  <a:pt x="1199205" y="545588"/>
                  <a:pt x="1229852" y="550193"/>
                </a:cubicBezTo>
                <a:cubicBezTo>
                  <a:pt x="1232910" y="550647"/>
                  <a:pt x="1235701" y="548570"/>
                  <a:pt x="1236157" y="545551"/>
                </a:cubicBezTo>
                <a:cubicBezTo>
                  <a:pt x="1236643" y="542531"/>
                  <a:pt x="1234534" y="539705"/>
                  <a:pt x="1231512" y="539252"/>
                </a:cubicBezTo>
                <a:cubicBezTo>
                  <a:pt x="1226606" y="538497"/>
                  <a:pt x="1221845" y="538002"/>
                  <a:pt x="1217199" y="537738"/>
                </a:cubicBezTo>
                <a:cubicBezTo>
                  <a:pt x="1222714" y="520300"/>
                  <a:pt x="1238534" y="497324"/>
                  <a:pt x="1283530" y="495813"/>
                </a:cubicBezTo>
                <a:cubicBezTo>
                  <a:pt x="1282812" y="503136"/>
                  <a:pt x="1283029" y="508561"/>
                  <a:pt x="1283145" y="510562"/>
                </a:cubicBezTo>
                <a:cubicBezTo>
                  <a:pt x="1283334" y="513506"/>
                  <a:pt x="1285747" y="515771"/>
                  <a:pt x="1288653" y="515771"/>
                </a:cubicBezTo>
                <a:lnTo>
                  <a:pt x="1289030" y="515771"/>
                </a:lnTo>
                <a:cubicBezTo>
                  <a:pt x="1292088" y="515544"/>
                  <a:pt x="1294385" y="512940"/>
                  <a:pt x="1294197" y="509882"/>
                </a:cubicBezTo>
                <a:cubicBezTo>
                  <a:pt x="1293668" y="501428"/>
                  <a:pt x="1293530" y="472068"/>
                  <a:pt x="1313872" y="447874"/>
                </a:cubicBezTo>
                <a:cubicBezTo>
                  <a:pt x="1314097" y="447648"/>
                  <a:pt x="1314321" y="447388"/>
                  <a:pt x="1314510" y="447124"/>
                </a:cubicBezTo>
                <a:cubicBezTo>
                  <a:pt x="1327076" y="432517"/>
                  <a:pt x="1347273" y="419939"/>
                  <a:pt x="1379507" y="415108"/>
                </a:cubicBezTo>
                <a:close/>
                <a:moveTo>
                  <a:pt x="780846" y="423713"/>
                </a:moveTo>
                <a:cubicBezTo>
                  <a:pt x="794318" y="425185"/>
                  <a:pt x="809949" y="431299"/>
                  <a:pt x="813725" y="441264"/>
                </a:cubicBezTo>
                <a:cubicBezTo>
                  <a:pt x="807463" y="462853"/>
                  <a:pt x="793035" y="479230"/>
                  <a:pt x="778918" y="480399"/>
                </a:cubicBezTo>
                <a:cubicBezTo>
                  <a:pt x="771526" y="481116"/>
                  <a:pt x="764541" y="477531"/>
                  <a:pt x="758316" y="470095"/>
                </a:cubicBezTo>
                <a:cubicBezTo>
                  <a:pt x="758163" y="469869"/>
                  <a:pt x="757982" y="469642"/>
                  <a:pt x="757787" y="469416"/>
                </a:cubicBezTo>
                <a:cubicBezTo>
                  <a:pt x="754467" y="465302"/>
                  <a:pt x="751337" y="460098"/>
                  <a:pt x="748503" y="453833"/>
                </a:cubicBezTo>
                <a:cubicBezTo>
                  <a:pt x="746467" y="449379"/>
                  <a:pt x="744873" y="444699"/>
                  <a:pt x="743706" y="439905"/>
                </a:cubicBezTo>
                <a:cubicBezTo>
                  <a:pt x="752083" y="430733"/>
                  <a:pt x="762613" y="422921"/>
                  <a:pt x="780846" y="423713"/>
                </a:cubicBezTo>
                <a:close/>
                <a:moveTo>
                  <a:pt x="1406139" y="428101"/>
                </a:moveTo>
                <a:cubicBezTo>
                  <a:pt x="1412972" y="439537"/>
                  <a:pt x="1421393" y="451464"/>
                  <a:pt x="1431321" y="463769"/>
                </a:cubicBezTo>
                <a:cubicBezTo>
                  <a:pt x="1421089" y="460825"/>
                  <a:pt x="1410103" y="457881"/>
                  <a:pt x="1401160" y="456069"/>
                </a:cubicBezTo>
                <a:cubicBezTo>
                  <a:pt x="1399348" y="455691"/>
                  <a:pt x="1397493" y="456252"/>
                  <a:pt x="1396174" y="457499"/>
                </a:cubicBezTo>
                <a:cubicBezTo>
                  <a:pt x="1394855" y="458781"/>
                  <a:pt x="1394290" y="460627"/>
                  <a:pt x="1394587" y="462438"/>
                </a:cubicBezTo>
                <a:cubicBezTo>
                  <a:pt x="1395725" y="468666"/>
                  <a:pt x="1399240" y="485320"/>
                  <a:pt x="1404711" y="510533"/>
                </a:cubicBezTo>
                <a:cubicBezTo>
                  <a:pt x="1399160" y="518875"/>
                  <a:pt x="1391804" y="523857"/>
                  <a:pt x="1381159" y="526386"/>
                </a:cubicBezTo>
                <a:cubicBezTo>
                  <a:pt x="1378173" y="527102"/>
                  <a:pt x="1376361" y="530084"/>
                  <a:pt x="1377043" y="533067"/>
                </a:cubicBezTo>
                <a:cubicBezTo>
                  <a:pt x="1377644" y="535596"/>
                  <a:pt x="1379920" y="537284"/>
                  <a:pt x="1382449" y="537284"/>
                </a:cubicBezTo>
                <a:cubicBezTo>
                  <a:pt x="1382862" y="537284"/>
                  <a:pt x="1383268" y="537254"/>
                  <a:pt x="1383717" y="537143"/>
                </a:cubicBezTo>
                <a:cubicBezTo>
                  <a:pt x="1389609" y="535746"/>
                  <a:pt x="1394790" y="533670"/>
                  <a:pt x="1399319" y="530915"/>
                </a:cubicBezTo>
                <a:cubicBezTo>
                  <a:pt x="1404943" y="540200"/>
                  <a:pt x="1418632" y="557596"/>
                  <a:pt x="1444982" y="563597"/>
                </a:cubicBezTo>
                <a:cubicBezTo>
                  <a:pt x="1434713" y="593452"/>
                  <a:pt x="1420524" y="607309"/>
                  <a:pt x="1410146" y="613688"/>
                </a:cubicBezTo>
                <a:cubicBezTo>
                  <a:pt x="1397500" y="621425"/>
                  <a:pt x="1386405" y="623152"/>
                  <a:pt x="1377195" y="618924"/>
                </a:cubicBezTo>
                <a:cubicBezTo>
                  <a:pt x="1361911" y="611942"/>
                  <a:pt x="1350548" y="588059"/>
                  <a:pt x="1344359" y="549938"/>
                </a:cubicBezTo>
                <a:cubicBezTo>
                  <a:pt x="1335185" y="493624"/>
                  <a:pt x="1355411" y="453729"/>
                  <a:pt x="1406139" y="428101"/>
                </a:cubicBezTo>
                <a:close/>
                <a:moveTo>
                  <a:pt x="973336" y="428200"/>
                </a:moveTo>
                <a:cubicBezTo>
                  <a:pt x="975568" y="435220"/>
                  <a:pt x="978134" y="445038"/>
                  <a:pt x="977191" y="454172"/>
                </a:cubicBezTo>
                <a:cubicBezTo>
                  <a:pt x="972546" y="451756"/>
                  <a:pt x="965684" y="450818"/>
                  <a:pt x="956060" y="451384"/>
                </a:cubicBezTo>
                <a:cubicBezTo>
                  <a:pt x="943001" y="452101"/>
                  <a:pt x="929036" y="455234"/>
                  <a:pt x="926210" y="455913"/>
                </a:cubicBezTo>
                <a:cubicBezTo>
                  <a:pt x="923377" y="456064"/>
                  <a:pt x="920695" y="455913"/>
                  <a:pt x="918239" y="455460"/>
                </a:cubicBezTo>
                <a:cubicBezTo>
                  <a:pt x="917782" y="454291"/>
                  <a:pt x="918014" y="453611"/>
                  <a:pt x="918123" y="453309"/>
                </a:cubicBezTo>
                <a:cubicBezTo>
                  <a:pt x="919028" y="450365"/>
                  <a:pt x="924275" y="447298"/>
                  <a:pt x="927594" y="446090"/>
                </a:cubicBezTo>
                <a:cubicBezTo>
                  <a:pt x="945972" y="439296"/>
                  <a:pt x="960959" y="433446"/>
                  <a:pt x="973343" y="428200"/>
                </a:cubicBezTo>
                <a:close/>
                <a:moveTo>
                  <a:pt x="552911" y="437301"/>
                </a:moveTo>
                <a:cubicBezTo>
                  <a:pt x="552193" y="437301"/>
                  <a:pt x="551556" y="437758"/>
                  <a:pt x="551368" y="438476"/>
                </a:cubicBezTo>
                <a:lnTo>
                  <a:pt x="548650" y="448284"/>
                </a:lnTo>
                <a:cubicBezTo>
                  <a:pt x="548537" y="448700"/>
                  <a:pt x="548564" y="449152"/>
                  <a:pt x="548792" y="449529"/>
                </a:cubicBezTo>
                <a:cubicBezTo>
                  <a:pt x="549018" y="449908"/>
                  <a:pt x="549368" y="450167"/>
                  <a:pt x="549782" y="450280"/>
                </a:cubicBezTo>
                <a:lnTo>
                  <a:pt x="621713" y="470209"/>
                </a:lnTo>
                <a:cubicBezTo>
                  <a:pt x="621864" y="470247"/>
                  <a:pt x="622014" y="470294"/>
                  <a:pt x="622166" y="470294"/>
                </a:cubicBezTo>
                <a:cubicBezTo>
                  <a:pt x="622430" y="470294"/>
                  <a:pt x="622695" y="470216"/>
                  <a:pt x="622959" y="470067"/>
                </a:cubicBezTo>
                <a:cubicBezTo>
                  <a:pt x="623336" y="469879"/>
                  <a:pt x="623610" y="469492"/>
                  <a:pt x="623723" y="469076"/>
                </a:cubicBezTo>
                <a:lnTo>
                  <a:pt x="626441" y="459310"/>
                </a:lnTo>
                <a:cubicBezTo>
                  <a:pt x="626704" y="458442"/>
                  <a:pt x="626177" y="457527"/>
                  <a:pt x="625308" y="457300"/>
                </a:cubicBezTo>
                <a:lnTo>
                  <a:pt x="553364" y="437343"/>
                </a:lnTo>
                <a:cubicBezTo>
                  <a:pt x="553213" y="437305"/>
                  <a:pt x="553062" y="437300"/>
                  <a:pt x="552911" y="437300"/>
                </a:cubicBezTo>
                <a:close/>
                <a:moveTo>
                  <a:pt x="1705295" y="441491"/>
                </a:moveTo>
                <a:cubicBezTo>
                  <a:pt x="1705237" y="441495"/>
                  <a:pt x="1705172" y="441514"/>
                  <a:pt x="1705114" y="441533"/>
                </a:cubicBezTo>
                <a:lnTo>
                  <a:pt x="1632421" y="458745"/>
                </a:lnTo>
                <a:cubicBezTo>
                  <a:pt x="1632001" y="458821"/>
                  <a:pt x="1631667" y="459075"/>
                  <a:pt x="1631443" y="459452"/>
                </a:cubicBezTo>
                <a:cubicBezTo>
                  <a:pt x="1631218" y="459830"/>
                  <a:pt x="1631138" y="460254"/>
                  <a:pt x="1631218" y="460669"/>
                </a:cubicBezTo>
                <a:lnTo>
                  <a:pt x="1633595" y="470591"/>
                </a:lnTo>
                <a:cubicBezTo>
                  <a:pt x="1633783" y="471346"/>
                  <a:pt x="1634421" y="471837"/>
                  <a:pt x="1635182" y="471837"/>
                </a:cubicBezTo>
                <a:cubicBezTo>
                  <a:pt x="1635291" y="471837"/>
                  <a:pt x="1635407" y="471794"/>
                  <a:pt x="1635523" y="471794"/>
                </a:cubicBezTo>
                <a:lnTo>
                  <a:pt x="1663445" y="465199"/>
                </a:lnTo>
                <a:lnTo>
                  <a:pt x="1664887" y="471270"/>
                </a:lnTo>
                <a:cubicBezTo>
                  <a:pt x="1666590" y="478404"/>
                  <a:pt x="1669416" y="484028"/>
                  <a:pt x="1673337" y="488029"/>
                </a:cubicBezTo>
                <a:cubicBezTo>
                  <a:pt x="1677489" y="492218"/>
                  <a:pt x="1682663" y="494370"/>
                  <a:pt x="1688671" y="494370"/>
                </a:cubicBezTo>
                <a:cubicBezTo>
                  <a:pt x="1690780" y="494370"/>
                  <a:pt x="1693004" y="494101"/>
                  <a:pt x="1695309" y="493534"/>
                </a:cubicBezTo>
                <a:cubicBezTo>
                  <a:pt x="1709418" y="490213"/>
                  <a:pt x="1715499" y="478404"/>
                  <a:pt x="1711614" y="461985"/>
                </a:cubicBezTo>
                <a:lnTo>
                  <a:pt x="1707042" y="442736"/>
                </a:lnTo>
                <a:cubicBezTo>
                  <a:pt x="1706962" y="442320"/>
                  <a:pt x="1706708" y="441943"/>
                  <a:pt x="1706331" y="441717"/>
                </a:cubicBezTo>
                <a:cubicBezTo>
                  <a:pt x="1706070" y="441566"/>
                  <a:pt x="1705795" y="441491"/>
                  <a:pt x="1705498" y="441491"/>
                </a:cubicBezTo>
                <a:cubicBezTo>
                  <a:pt x="1705418" y="441491"/>
                  <a:pt x="1705360" y="441485"/>
                  <a:pt x="1705295" y="441491"/>
                </a:cubicBezTo>
                <a:close/>
                <a:moveTo>
                  <a:pt x="1510015" y="443500"/>
                </a:moveTo>
                <a:lnTo>
                  <a:pt x="1515834" y="472219"/>
                </a:lnTo>
                <a:cubicBezTo>
                  <a:pt x="1507152" y="478069"/>
                  <a:pt x="1496094" y="485387"/>
                  <a:pt x="1487637" y="490747"/>
                </a:cubicBezTo>
                <a:cubicBezTo>
                  <a:pt x="1485375" y="492181"/>
                  <a:pt x="1484470" y="495021"/>
                  <a:pt x="1485484" y="497511"/>
                </a:cubicBezTo>
                <a:cubicBezTo>
                  <a:pt x="1492999" y="516082"/>
                  <a:pt x="1499637" y="531292"/>
                  <a:pt x="1505826" y="544050"/>
                </a:cubicBezTo>
                <a:cubicBezTo>
                  <a:pt x="1507522" y="547523"/>
                  <a:pt x="1509152" y="550731"/>
                  <a:pt x="1510739" y="553788"/>
                </a:cubicBezTo>
                <a:lnTo>
                  <a:pt x="1510696" y="553788"/>
                </a:lnTo>
                <a:cubicBezTo>
                  <a:pt x="1510544" y="553865"/>
                  <a:pt x="1510435" y="553892"/>
                  <a:pt x="1510283" y="553929"/>
                </a:cubicBezTo>
                <a:cubicBezTo>
                  <a:pt x="1510131" y="554007"/>
                  <a:pt x="1510007" y="554081"/>
                  <a:pt x="1509863" y="554156"/>
                </a:cubicBezTo>
                <a:cubicBezTo>
                  <a:pt x="1509674" y="554269"/>
                  <a:pt x="1509486" y="554382"/>
                  <a:pt x="1509333" y="554495"/>
                </a:cubicBezTo>
                <a:cubicBezTo>
                  <a:pt x="1509297" y="554495"/>
                  <a:pt x="1509261" y="554538"/>
                  <a:pt x="1509225" y="554538"/>
                </a:cubicBezTo>
                <a:lnTo>
                  <a:pt x="1480049" y="575868"/>
                </a:lnTo>
                <a:lnTo>
                  <a:pt x="1455214" y="567942"/>
                </a:lnTo>
                <a:cubicBezTo>
                  <a:pt x="1455968" y="565677"/>
                  <a:pt x="1456758" y="563366"/>
                  <a:pt x="1457475" y="560950"/>
                </a:cubicBezTo>
                <a:cubicBezTo>
                  <a:pt x="1458685" y="556987"/>
                  <a:pt x="1459823" y="552916"/>
                  <a:pt x="1460801" y="548763"/>
                </a:cubicBezTo>
                <a:cubicBezTo>
                  <a:pt x="1466084" y="530345"/>
                  <a:pt x="1465744" y="509888"/>
                  <a:pt x="1465744" y="509019"/>
                </a:cubicBezTo>
                <a:cubicBezTo>
                  <a:pt x="1465664" y="506755"/>
                  <a:pt x="1464229" y="504716"/>
                  <a:pt x="1462077" y="503923"/>
                </a:cubicBezTo>
                <a:lnTo>
                  <a:pt x="1420183" y="488864"/>
                </a:lnTo>
                <a:cubicBezTo>
                  <a:pt x="1418784" y="488373"/>
                  <a:pt x="1417233" y="488449"/>
                  <a:pt x="1415878" y="489091"/>
                </a:cubicBezTo>
                <a:cubicBezTo>
                  <a:pt x="1414552" y="489770"/>
                  <a:pt x="1413538" y="490940"/>
                  <a:pt x="1413045" y="492374"/>
                </a:cubicBezTo>
                <a:cubicBezTo>
                  <a:pt x="1412856" y="492940"/>
                  <a:pt x="1412668" y="493464"/>
                  <a:pt x="1412480" y="494030"/>
                </a:cubicBezTo>
                <a:cubicBezTo>
                  <a:pt x="1410175" y="483424"/>
                  <a:pt x="1408378" y="474828"/>
                  <a:pt x="1407131" y="468751"/>
                </a:cubicBezTo>
                <a:cubicBezTo>
                  <a:pt x="1429742" y="474224"/>
                  <a:pt x="1459671" y="484066"/>
                  <a:pt x="1460012" y="484179"/>
                </a:cubicBezTo>
                <a:cubicBezTo>
                  <a:pt x="1461860" y="484821"/>
                  <a:pt x="1463932" y="484372"/>
                  <a:pt x="1465403" y="483089"/>
                </a:cubicBezTo>
                <a:lnTo>
                  <a:pt x="1477361" y="472488"/>
                </a:lnTo>
                <a:cubicBezTo>
                  <a:pt x="1477361" y="472450"/>
                  <a:pt x="1477404" y="472445"/>
                  <a:pt x="1477404" y="472445"/>
                </a:cubicBezTo>
                <a:close/>
                <a:moveTo>
                  <a:pt x="1051515" y="445227"/>
                </a:moveTo>
                <a:cubicBezTo>
                  <a:pt x="1052421" y="450888"/>
                  <a:pt x="1054037" y="456178"/>
                  <a:pt x="1056341" y="461008"/>
                </a:cubicBezTo>
                <a:cubicBezTo>
                  <a:pt x="1052638" y="460367"/>
                  <a:pt x="1049319" y="458937"/>
                  <a:pt x="1047507" y="455956"/>
                </a:cubicBezTo>
                <a:cubicBezTo>
                  <a:pt x="1047203" y="454522"/>
                  <a:pt x="1047812" y="449945"/>
                  <a:pt x="1051515" y="445227"/>
                </a:cubicBezTo>
                <a:close/>
                <a:moveTo>
                  <a:pt x="1697867" y="457003"/>
                </a:moveTo>
                <a:lnTo>
                  <a:pt x="1699606" y="464293"/>
                </a:lnTo>
                <a:cubicBezTo>
                  <a:pt x="1700664" y="468860"/>
                  <a:pt x="1700548" y="472553"/>
                  <a:pt x="1699229" y="475233"/>
                </a:cubicBezTo>
                <a:cubicBezTo>
                  <a:pt x="1697983" y="477838"/>
                  <a:pt x="1695490" y="479616"/>
                  <a:pt x="1691867" y="480484"/>
                </a:cubicBezTo>
                <a:cubicBezTo>
                  <a:pt x="1690584" y="480748"/>
                  <a:pt x="1689381" y="480937"/>
                  <a:pt x="1688287" y="480937"/>
                </a:cubicBezTo>
                <a:cubicBezTo>
                  <a:pt x="1682627" y="480937"/>
                  <a:pt x="1678772" y="476894"/>
                  <a:pt x="1676916" y="469006"/>
                </a:cubicBezTo>
                <a:lnTo>
                  <a:pt x="1675337" y="462367"/>
                </a:lnTo>
                <a:close/>
                <a:moveTo>
                  <a:pt x="960321" y="462282"/>
                </a:moveTo>
                <a:cubicBezTo>
                  <a:pt x="969263" y="462205"/>
                  <a:pt x="972481" y="463872"/>
                  <a:pt x="972974" y="464590"/>
                </a:cubicBezTo>
                <a:cubicBezTo>
                  <a:pt x="973046" y="464703"/>
                  <a:pt x="973075" y="465533"/>
                  <a:pt x="972322" y="467307"/>
                </a:cubicBezTo>
                <a:cubicBezTo>
                  <a:pt x="969039" y="471459"/>
                  <a:pt x="963799" y="475493"/>
                  <a:pt x="958705" y="479381"/>
                </a:cubicBezTo>
                <a:cubicBezTo>
                  <a:pt x="953762" y="483155"/>
                  <a:pt x="947980" y="487533"/>
                  <a:pt x="944124" y="492629"/>
                </a:cubicBezTo>
                <a:cubicBezTo>
                  <a:pt x="942160" y="485797"/>
                  <a:pt x="942617" y="479197"/>
                  <a:pt x="947182" y="474554"/>
                </a:cubicBezTo>
                <a:cubicBezTo>
                  <a:pt x="951030" y="470704"/>
                  <a:pt x="953371" y="469081"/>
                  <a:pt x="955110" y="467873"/>
                </a:cubicBezTo>
                <a:cubicBezTo>
                  <a:pt x="957487" y="466212"/>
                  <a:pt x="959074" y="464812"/>
                  <a:pt x="960321" y="462282"/>
                </a:cubicBezTo>
                <a:close/>
                <a:moveTo>
                  <a:pt x="815877" y="464207"/>
                </a:moveTo>
                <a:lnTo>
                  <a:pt x="815805" y="469345"/>
                </a:lnTo>
                <a:lnTo>
                  <a:pt x="814739" y="524263"/>
                </a:lnTo>
                <a:cubicBezTo>
                  <a:pt x="792173" y="527018"/>
                  <a:pt x="769555" y="535699"/>
                  <a:pt x="747438" y="550193"/>
                </a:cubicBezTo>
                <a:cubicBezTo>
                  <a:pt x="747366" y="550270"/>
                  <a:pt x="747293" y="550339"/>
                  <a:pt x="747213" y="550377"/>
                </a:cubicBezTo>
                <a:cubicBezTo>
                  <a:pt x="747061" y="550490"/>
                  <a:pt x="746916" y="550602"/>
                  <a:pt x="746764" y="550716"/>
                </a:cubicBezTo>
                <a:cubicBezTo>
                  <a:pt x="746684" y="550829"/>
                  <a:pt x="746583" y="550915"/>
                  <a:pt x="746503" y="551028"/>
                </a:cubicBezTo>
                <a:cubicBezTo>
                  <a:pt x="713518" y="572919"/>
                  <a:pt x="690000" y="602020"/>
                  <a:pt x="678865" y="617495"/>
                </a:cubicBezTo>
                <a:cubicBezTo>
                  <a:pt x="677129" y="619948"/>
                  <a:pt x="677695" y="623303"/>
                  <a:pt x="680111" y="625039"/>
                </a:cubicBezTo>
                <a:cubicBezTo>
                  <a:pt x="681054" y="625756"/>
                  <a:pt x="682144" y="626058"/>
                  <a:pt x="683238" y="626058"/>
                </a:cubicBezTo>
                <a:cubicBezTo>
                  <a:pt x="684937" y="626058"/>
                  <a:pt x="686598" y="625308"/>
                  <a:pt x="687655" y="623836"/>
                </a:cubicBezTo>
                <a:cubicBezTo>
                  <a:pt x="697845" y="609644"/>
                  <a:pt x="718756" y="583639"/>
                  <a:pt x="747895" y="563144"/>
                </a:cubicBezTo>
                <a:cubicBezTo>
                  <a:pt x="757178" y="588545"/>
                  <a:pt x="783563" y="682895"/>
                  <a:pt x="779034" y="764388"/>
                </a:cubicBezTo>
                <a:cubicBezTo>
                  <a:pt x="778469" y="774650"/>
                  <a:pt x="777831" y="784426"/>
                  <a:pt x="777266" y="793709"/>
                </a:cubicBezTo>
                <a:cubicBezTo>
                  <a:pt x="772693" y="864634"/>
                  <a:pt x="769896" y="908201"/>
                  <a:pt x="807116" y="929109"/>
                </a:cubicBezTo>
                <a:lnTo>
                  <a:pt x="806630" y="956400"/>
                </a:lnTo>
                <a:cubicBezTo>
                  <a:pt x="769534" y="923413"/>
                  <a:pt x="737561" y="884751"/>
                  <a:pt x="712084" y="841835"/>
                </a:cubicBezTo>
                <a:cubicBezTo>
                  <a:pt x="718350" y="815906"/>
                  <a:pt x="720912" y="788890"/>
                  <a:pt x="719741" y="761410"/>
                </a:cubicBezTo>
                <a:cubicBezTo>
                  <a:pt x="719741" y="761374"/>
                  <a:pt x="719699" y="761337"/>
                  <a:pt x="719699" y="761301"/>
                </a:cubicBezTo>
                <a:cubicBezTo>
                  <a:pt x="719699" y="761033"/>
                  <a:pt x="719659" y="760758"/>
                  <a:pt x="719586" y="760533"/>
                </a:cubicBezTo>
                <a:cubicBezTo>
                  <a:pt x="719586" y="760424"/>
                  <a:pt x="719596" y="760352"/>
                  <a:pt x="719557" y="760236"/>
                </a:cubicBezTo>
                <a:cubicBezTo>
                  <a:pt x="718049" y="727893"/>
                  <a:pt x="711746" y="702792"/>
                  <a:pt x="708349" y="689241"/>
                </a:cubicBezTo>
                <a:cubicBezTo>
                  <a:pt x="707557" y="686033"/>
                  <a:pt x="706906" y="683509"/>
                  <a:pt x="706566" y="681811"/>
                </a:cubicBezTo>
                <a:cubicBezTo>
                  <a:pt x="706000" y="678904"/>
                  <a:pt x="703169" y="676975"/>
                  <a:pt x="700225" y="677578"/>
                </a:cubicBezTo>
                <a:cubicBezTo>
                  <a:pt x="697281" y="678144"/>
                  <a:pt x="695399" y="680976"/>
                  <a:pt x="695965" y="683919"/>
                </a:cubicBezTo>
                <a:cubicBezTo>
                  <a:pt x="696342" y="685882"/>
                  <a:pt x="697017" y="688524"/>
                  <a:pt x="697847" y="691846"/>
                </a:cubicBezTo>
                <a:cubicBezTo>
                  <a:pt x="700829" y="703735"/>
                  <a:pt x="706038" y="724640"/>
                  <a:pt x="708152" y="751474"/>
                </a:cubicBezTo>
                <a:cubicBezTo>
                  <a:pt x="675201" y="728792"/>
                  <a:pt x="663807" y="688604"/>
                  <a:pt x="660183" y="657692"/>
                </a:cubicBezTo>
                <a:cubicBezTo>
                  <a:pt x="655503" y="617646"/>
                  <a:pt x="661623" y="575821"/>
                  <a:pt x="669738" y="552118"/>
                </a:cubicBezTo>
                <a:cubicBezTo>
                  <a:pt x="685854" y="505278"/>
                  <a:pt x="737481" y="484598"/>
                  <a:pt x="752127" y="479578"/>
                </a:cubicBezTo>
                <a:cubicBezTo>
                  <a:pt x="761453" y="489279"/>
                  <a:pt x="770853" y="491539"/>
                  <a:pt x="777418" y="491539"/>
                </a:cubicBezTo>
                <a:cubicBezTo>
                  <a:pt x="778288" y="491539"/>
                  <a:pt x="779107" y="491499"/>
                  <a:pt x="779824" y="491426"/>
                </a:cubicBezTo>
                <a:cubicBezTo>
                  <a:pt x="793455" y="490293"/>
                  <a:pt x="806703" y="479871"/>
                  <a:pt x="815877" y="464207"/>
                </a:cubicBezTo>
                <a:close/>
                <a:moveTo>
                  <a:pt x="826747" y="476323"/>
                </a:moveTo>
                <a:cubicBezTo>
                  <a:pt x="871323" y="486740"/>
                  <a:pt x="897215" y="516073"/>
                  <a:pt x="905781" y="565819"/>
                </a:cubicBezTo>
                <a:cubicBezTo>
                  <a:pt x="914651" y="617566"/>
                  <a:pt x="902607" y="660514"/>
                  <a:pt x="893853" y="691916"/>
                </a:cubicBezTo>
                <a:cubicBezTo>
                  <a:pt x="890679" y="703089"/>
                  <a:pt x="888005" y="712794"/>
                  <a:pt x="886534" y="721399"/>
                </a:cubicBezTo>
                <a:cubicBezTo>
                  <a:pt x="880606" y="756917"/>
                  <a:pt x="880714" y="836139"/>
                  <a:pt x="923746" y="881809"/>
                </a:cubicBezTo>
                <a:cubicBezTo>
                  <a:pt x="923746" y="881845"/>
                  <a:pt x="923746" y="881852"/>
                  <a:pt x="923790" y="881852"/>
                </a:cubicBezTo>
                <a:cubicBezTo>
                  <a:pt x="923790" y="881888"/>
                  <a:pt x="923833" y="881881"/>
                  <a:pt x="923833" y="881924"/>
                </a:cubicBezTo>
                <a:cubicBezTo>
                  <a:pt x="931080" y="889584"/>
                  <a:pt x="939153" y="896041"/>
                  <a:pt x="947907" y="901100"/>
                </a:cubicBezTo>
                <a:cubicBezTo>
                  <a:pt x="975836" y="917289"/>
                  <a:pt x="1000787" y="931413"/>
                  <a:pt x="1023093" y="940544"/>
                </a:cubicBezTo>
                <a:cubicBezTo>
                  <a:pt x="1023173" y="940580"/>
                  <a:pt x="1023245" y="940588"/>
                  <a:pt x="1023318" y="940588"/>
                </a:cubicBezTo>
                <a:cubicBezTo>
                  <a:pt x="1023354" y="940624"/>
                  <a:pt x="1023441" y="940660"/>
                  <a:pt x="1023477" y="940660"/>
                </a:cubicBezTo>
                <a:cubicBezTo>
                  <a:pt x="1023513" y="940696"/>
                  <a:pt x="1023549" y="940704"/>
                  <a:pt x="1023586" y="940704"/>
                </a:cubicBezTo>
                <a:cubicBezTo>
                  <a:pt x="1023586" y="940704"/>
                  <a:pt x="1023615" y="940696"/>
                  <a:pt x="1023615" y="940733"/>
                </a:cubicBezTo>
                <a:cubicBezTo>
                  <a:pt x="1048790" y="948849"/>
                  <a:pt x="1088054" y="955117"/>
                  <a:pt x="1134216" y="958284"/>
                </a:cubicBezTo>
                <a:cubicBezTo>
                  <a:pt x="1144253" y="958965"/>
                  <a:pt x="1154326" y="959494"/>
                  <a:pt x="1164254" y="959871"/>
                </a:cubicBezTo>
                <a:lnTo>
                  <a:pt x="1164450" y="959871"/>
                </a:lnTo>
                <a:lnTo>
                  <a:pt x="1164479" y="959871"/>
                </a:lnTo>
                <a:cubicBezTo>
                  <a:pt x="1175689" y="960284"/>
                  <a:pt x="1186668" y="960480"/>
                  <a:pt x="1197198" y="960480"/>
                </a:cubicBezTo>
                <a:cubicBezTo>
                  <a:pt x="1225997" y="960480"/>
                  <a:pt x="1251180" y="958965"/>
                  <a:pt x="1267789" y="956132"/>
                </a:cubicBezTo>
                <a:lnTo>
                  <a:pt x="1267789" y="956103"/>
                </a:lnTo>
                <a:cubicBezTo>
                  <a:pt x="1271790" y="955465"/>
                  <a:pt x="1275101" y="954748"/>
                  <a:pt x="1277935" y="953958"/>
                </a:cubicBezTo>
                <a:cubicBezTo>
                  <a:pt x="1320851" y="942218"/>
                  <a:pt x="1350287" y="920427"/>
                  <a:pt x="1373955" y="902803"/>
                </a:cubicBezTo>
                <a:cubicBezTo>
                  <a:pt x="1374369" y="902542"/>
                  <a:pt x="1374789" y="902281"/>
                  <a:pt x="1375129" y="901940"/>
                </a:cubicBezTo>
                <a:cubicBezTo>
                  <a:pt x="1457787" y="840038"/>
                  <a:pt x="1486209" y="761497"/>
                  <a:pt x="1496970" y="731908"/>
                </a:cubicBezTo>
                <a:lnTo>
                  <a:pt x="1498369" y="727973"/>
                </a:lnTo>
                <a:cubicBezTo>
                  <a:pt x="1499427" y="725103"/>
                  <a:pt x="1497956" y="721938"/>
                  <a:pt x="1495086" y="720882"/>
                </a:cubicBezTo>
                <a:cubicBezTo>
                  <a:pt x="1492216" y="719825"/>
                  <a:pt x="1489035" y="721298"/>
                  <a:pt x="1487977" y="724165"/>
                </a:cubicBezTo>
                <a:lnTo>
                  <a:pt x="1486549" y="728132"/>
                </a:lnTo>
                <a:cubicBezTo>
                  <a:pt x="1476476" y="755909"/>
                  <a:pt x="1450352" y="827957"/>
                  <a:pt x="1376492" y="886838"/>
                </a:cubicBezTo>
                <a:cubicBezTo>
                  <a:pt x="1376224" y="871888"/>
                  <a:pt x="1375658" y="842951"/>
                  <a:pt x="1375021" y="808224"/>
                </a:cubicBezTo>
                <a:cubicBezTo>
                  <a:pt x="1397211" y="795202"/>
                  <a:pt x="1456272" y="752692"/>
                  <a:pt x="1468280" y="664337"/>
                </a:cubicBezTo>
                <a:cubicBezTo>
                  <a:pt x="1468693" y="661317"/>
                  <a:pt x="1466584" y="658524"/>
                  <a:pt x="1463563" y="658109"/>
                </a:cubicBezTo>
                <a:cubicBezTo>
                  <a:pt x="1460504" y="657656"/>
                  <a:pt x="1457707" y="659808"/>
                  <a:pt x="1457294" y="662865"/>
                </a:cubicBezTo>
                <a:cubicBezTo>
                  <a:pt x="1446837" y="740010"/>
                  <a:pt x="1398529" y="780063"/>
                  <a:pt x="1374789" y="795347"/>
                </a:cubicBezTo>
                <a:cubicBezTo>
                  <a:pt x="1374376" y="772853"/>
                  <a:pt x="1373919" y="748474"/>
                  <a:pt x="1373506" y="724165"/>
                </a:cubicBezTo>
                <a:cubicBezTo>
                  <a:pt x="1442163" y="696499"/>
                  <a:pt x="1461794" y="622290"/>
                  <a:pt x="1470244" y="590283"/>
                </a:cubicBezTo>
                <a:cubicBezTo>
                  <a:pt x="1470773" y="588283"/>
                  <a:pt x="1471266" y="586481"/>
                  <a:pt x="1471715" y="584820"/>
                </a:cubicBezTo>
                <a:lnTo>
                  <a:pt x="1479375" y="587268"/>
                </a:lnTo>
                <a:cubicBezTo>
                  <a:pt x="1479940" y="587419"/>
                  <a:pt x="1480506" y="587537"/>
                  <a:pt x="1481071" y="587537"/>
                </a:cubicBezTo>
                <a:cubicBezTo>
                  <a:pt x="1482245" y="587537"/>
                  <a:pt x="1483383" y="587150"/>
                  <a:pt x="1484332" y="586434"/>
                </a:cubicBezTo>
                <a:lnTo>
                  <a:pt x="1506819" y="570015"/>
                </a:lnTo>
                <a:cubicBezTo>
                  <a:pt x="1506478" y="603758"/>
                  <a:pt x="1510138" y="670942"/>
                  <a:pt x="1590498" y="722425"/>
                </a:cubicBezTo>
                <a:cubicBezTo>
                  <a:pt x="1577171" y="771758"/>
                  <a:pt x="1556148" y="817957"/>
                  <a:pt x="1528856" y="859662"/>
                </a:cubicBezTo>
                <a:cubicBezTo>
                  <a:pt x="1521726" y="822595"/>
                  <a:pt x="1527617" y="779418"/>
                  <a:pt x="1531618" y="750054"/>
                </a:cubicBezTo>
                <a:cubicBezTo>
                  <a:pt x="1532676" y="742278"/>
                  <a:pt x="1533618" y="735379"/>
                  <a:pt x="1534219" y="729531"/>
                </a:cubicBezTo>
                <a:cubicBezTo>
                  <a:pt x="1534524" y="726473"/>
                  <a:pt x="1532299" y="723746"/>
                  <a:pt x="1529284" y="723444"/>
                </a:cubicBezTo>
                <a:cubicBezTo>
                  <a:pt x="1526298" y="723142"/>
                  <a:pt x="1523501" y="725379"/>
                  <a:pt x="1523197" y="728400"/>
                </a:cubicBezTo>
                <a:cubicBezTo>
                  <a:pt x="1522631" y="734133"/>
                  <a:pt x="1521689" y="740930"/>
                  <a:pt x="1520631" y="748554"/>
                </a:cubicBezTo>
                <a:cubicBezTo>
                  <a:pt x="1516145" y="781425"/>
                  <a:pt x="1509392" y="831095"/>
                  <a:pt x="1520334" y="872272"/>
                </a:cubicBezTo>
                <a:cubicBezTo>
                  <a:pt x="1460287" y="958023"/>
                  <a:pt x="1372984" y="1023332"/>
                  <a:pt x="1271116" y="1055638"/>
                </a:cubicBezTo>
                <a:lnTo>
                  <a:pt x="1271116" y="1055624"/>
                </a:lnTo>
                <a:lnTo>
                  <a:pt x="1271072" y="1054805"/>
                </a:lnTo>
                <a:cubicBezTo>
                  <a:pt x="1271036" y="1054385"/>
                  <a:pt x="1270956" y="1054008"/>
                  <a:pt x="1270848" y="1053624"/>
                </a:cubicBezTo>
                <a:cubicBezTo>
                  <a:pt x="1270848" y="1053479"/>
                  <a:pt x="1270891" y="1053356"/>
                  <a:pt x="1270891" y="1053247"/>
                </a:cubicBezTo>
                <a:lnTo>
                  <a:pt x="1268173" y="1005802"/>
                </a:lnTo>
                <a:cubicBezTo>
                  <a:pt x="1268137" y="1005309"/>
                  <a:pt x="1268050" y="1004823"/>
                  <a:pt x="1267898" y="1004374"/>
                </a:cubicBezTo>
                <a:cubicBezTo>
                  <a:pt x="1266695" y="1000896"/>
                  <a:pt x="1253752" y="971111"/>
                  <a:pt x="1163544" y="988591"/>
                </a:cubicBezTo>
                <a:cubicBezTo>
                  <a:pt x="1134107" y="994287"/>
                  <a:pt x="1108511" y="1001004"/>
                  <a:pt x="1085938" y="1006932"/>
                </a:cubicBezTo>
                <a:cubicBezTo>
                  <a:pt x="1061255" y="1013389"/>
                  <a:pt x="1041406" y="1018600"/>
                  <a:pt x="1025173" y="1020339"/>
                </a:cubicBezTo>
                <a:lnTo>
                  <a:pt x="1026984" y="1010672"/>
                </a:lnTo>
                <a:cubicBezTo>
                  <a:pt x="1027253" y="1009157"/>
                  <a:pt x="1026876" y="1007621"/>
                  <a:pt x="1025970" y="1006411"/>
                </a:cubicBezTo>
                <a:cubicBezTo>
                  <a:pt x="1025064" y="1005200"/>
                  <a:pt x="1023665" y="1004410"/>
                  <a:pt x="1022115" y="1004302"/>
                </a:cubicBezTo>
                <a:cubicBezTo>
                  <a:pt x="983924" y="1000903"/>
                  <a:pt x="979467" y="1007512"/>
                  <a:pt x="978300" y="1010751"/>
                </a:cubicBezTo>
                <a:cubicBezTo>
                  <a:pt x="977960" y="1011433"/>
                  <a:pt x="977771" y="1012143"/>
                  <a:pt x="977728" y="1012933"/>
                </a:cubicBezTo>
                <a:cubicBezTo>
                  <a:pt x="977583" y="1017013"/>
                  <a:pt x="977010" y="1034108"/>
                  <a:pt x="977235" y="1054493"/>
                </a:cubicBezTo>
                <a:cubicBezTo>
                  <a:pt x="918166" y="1035238"/>
                  <a:pt x="864112" y="1004816"/>
                  <a:pt x="817537" y="965828"/>
                </a:cubicBezTo>
                <a:lnTo>
                  <a:pt x="818261" y="925942"/>
                </a:lnTo>
                <a:lnTo>
                  <a:pt x="822262" y="712729"/>
                </a:lnTo>
                <a:cubicBezTo>
                  <a:pt x="876540" y="701293"/>
                  <a:pt x="873098" y="661770"/>
                  <a:pt x="870801" y="635350"/>
                </a:cubicBezTo>
                <a:cubicBezTo>
                  <a:pt x="870649" y="633462"/>
                  <a:pt x="870344" y="631618"/>
                  <a:pt x="870004" y="629844"/>
                </a:cubicBezTo>
                <a:lnTo>
                  <a:pt x="870004" y="629801"/>
                </a:lnTo>
                <a:cubicBezTo>
                  <a:pt x="869967" y="629575"/>
                  <a:pt x="869924" y="629380"/>
                  <a:pt x="869851" y="629192"/>
                </a:cubicBezTo>
                <a:cubicBezTo>
                  <a:pt x="864337" y="602432"/>
                  <a:pt x="839777" y="590052"/>
                  <a:pt x="824639" y="586391"/>
                </a:cubicBezTo>
                <a:lnTo>
                  <a:pt x="824783" y="579597"/>
                </a:lnTo>
                <a:close/>
                <a:moveTo>
                  <a:pt x="542649" y="476479"/>
                </a:moveTo>
                <a:cubicBezTo>
                  <a:pt x="542309" y="476479"/>
                  <a:pt x="541965" y="476591"/>
                  <a:pt x="541701" y="476819"/>
                </a:cubicBezTo>
                <a:cubicBezTo>
                  <a:pt x="541323" y="477045"/>
                  <a:pt x="541096" y="477428"/>
                  <a:pt x="541021" y="477880"/>
                </a:cubicBezTo>
                <a:lnTo>
                  <a:pt x="539549" y="487165"/>
                </a:lnTo>
                <a:cubicBezTo>
                  <a:pt x="539398" y="488033"/>
                  <a:pt x="540040" y="488854"/>
                  <a:pt x="540908" y="489005"/>
                </a:cubicBezTo>
                <a:lnTo>
                  <a:pt x="591112" y="496974"/>
                </a:lnTo>
                <a:lnTo>
                  <a:pt x="534228" y="525098"/>
                </a:lnTo>
                <a:cubicBezTo>
                  <a:pt x="533774" y="525324"/>
                  <a:pt x="533439" y="525768"/>
                  <a:pt x="533364" y="526258"/>
                </a:cubicBezTo>
                <a:lnTo>
                  <a:pt x="531920" y="535246"/>
                </a:lnTo>
                <a:cubicBezTo>
                  <a:pt x="531843" y="535662"/>
                  <a:pt x="531964" y="536109"/>
                  <a:pt x="532189" y="536449"/>
                </a:cubicBezTo>
                <a:cubicBezTo>
                  <a:pt x="532453" y="536789"/>
                  <a:pt x="532826" y="537062"/>
                  <a:pt x="533279" y="537100"/>
                </a:cubicBezTo>
                <a:lnTo>
                  <a:pt x="606993" y="548834"/>
                </a:lnTo>
                <a:lnTo>
                  <a:pt x="607262" y="548834"/>
                </a:lnTo>
                <a:cubicBezTo>
                  <a:pt x="607602" y="548834"/>
                  <a:pt x="607945" y="548725"/>
                  <a:pt x="608210" y="548536"/>
                </a:cubicBezTo>
                <a:cubicBezTo>
                  <a:pt x="608588" y="548273"/>
                  <a:pt x="608814" y="547891"/>
                  <a:pt x="608890" y="547475"/>
                </a:cubicBezTo>
                <a:lnTo>
                  <a:pt x="610361" y="538190"/>
                </a:lnTo>
                <a:cubicBezTo>
                  <a:pt x="610474" y="537285"/>
                  <a:pt x="609871" y="536459"/>
                  <a:pt x="609003" y="536307"/>
                </a:cubicBezTo>
                <a:lnTo>
                  <a:pt x="556647" y="528000"/>
                </a:lnTo>
                <a:lnTo>
                  <a:pt x="615909" y="498856"/>
                </a:lnTo>
                <a:cubicBezTo>
                  <a:pt x="616363" y="498630"/>
                  <a:pt x="616698" y="498187"/>
                  <a:pt x="616773" y="497695"/>
                </a:cubicBezTo>
                <a:lnTo>
                  <a:pt x="617976" y="490067"/>
                </a:lnTo>
                <a:cubicBezTo>
                  <a:pt x="618127" y="489199"/>
                  <a:pt x="617523" y="488364"/>
                  <a:pt x="616618" y="488212"/>
                </a:cubicBezTo>
                <a:lnTo>
                  <a:pt x="542904" y="476522"/>
                </a:lnTo>
                <a:cubicBezTo>
                  <a:pt x="542790" y="476483"/>
                  <a:pt x="542724" y="476479"/>
                  <a:pt x="542649" y="476479"/>
                </a:cubicBezTo>
                <a:close/>
                <a:moveTo>
                  <a:pt x="1528103" y="477314"/>
                </a:moveTo>
                <a:cubicBezTo>
                  <a:pt x="1531842" y="484485"/>
                  <a:pt x="1537719" y="494865"/>
                  <a:pt x="1544328" y="503357"/>
                </a:cubicBezTo>
                <a:cubicBezTo>
                  <a:pt x="1538248" y="512907"/>
                  <a:pt x="1523798" y="527631"/>
                  <a:pt x="1513341" y="534085"/>
                </a:cubicBezTo>
                <a:cubicBezTo>
                  <a:pt x="1508471" y="523668"/>
                  <a:pt x="1503224" y="511666"/>
                  <a:pt x="1497492" y="497625"/>
                </a:cubicBezTo>
                <a:cubicBezTo>
                  <a:pt x="1506435" y="491850"/>
                  <a:pt x="1517189" y="484674"/>
                  <a:pt x="1525074" y="479352"/>
                </a:cubicBezTo>
                <a:cubicBezTo>
                  <a:pt x="1525110" y="479314"/>
                  <a:pt x="1525117" y="479310"/>
                  <a:pt x="1525161" y="479310"/>
                </a:cubicBezTo>
                <a:close/>
                <a:moveTo>
                  <a:pt x="1145680" y="500046"/>
                </a:moveTo>
                <a:cubicBezTo>
                  <a:pt x="1149492" y="518426"/>
                  <a:pt x="1158130" y="536761"/>
                  <a:pt x="1165153" y="546725"/>
                </a:cubicBezTo>
                <a:cubicBezTo>
                  <a:pt x="1159754" y="549367"/>
                  <a:pt x="1154739" y="552575"/>
                  <a:pt x="1150094" y="556350"/>
                </a:cubicBezTo>
                <a:cubicBezTo>
                  <a:pt x="1143601" y="561672"/>
                  <a:pt x="1138354" y="567715"/>
                  <a:pt x="1134129" y="573943"/>
                </a:cubicBezTo>
                <a:cubicBezTo>
                  <a:pt x="1102496" y="541370"/>
                  <a:pt x="1101591" y="522040"/>
                  <a:pt x="1100793" y="504942"/>
                </a:cubicBezTo>
                <a:cubicBezTo>
                  <a:pt x="1100793" y="504602"/>
                  <a:pt x="1100750" y="504263"/>
                  <a:pt x="1100750" y="503923"/>
                </a:cubicBezTo>
                <a:cubicBezTo>
                  <a:pt x="1101960" y="503810"/>
                  <a:pt x="1103207" y="503660"/>
                  <a:pt x="1104489" y="503470"/>
                </a:cubicBezTo>
                <a:cubicBezTo>
                  <a:pt x="1118795" y="501546"/>
                  <a:pt x="1132578" y="500460"/>
                  <a:pt x="1145680" y="500046"/>
                </a:cubicBezTo>
                <a:close/>
                <a:moveTo>
                  <a:pt x="1421698" y="501163"/>
                </a:moveTo>
                <a:lnTo>
                  <a:pt x="1454649" y="513025"/>
                </a:lnTo>
                <a:cubicBezTo>
                  <a:pt x="1454461" y="519554"/>
                  <a:pt x="1453700" y="533364"/>
                  <a:pt x="1450076" y="545933"/>
                </a:cubicBezTo>
                <a:cubicBezTo>
                  <a:pt x="1449511" y="548386"/>
                  <a:pt x="1448902" y="550688"/>
                  <a:pt x="1448265" y="552953"/>
                </a:cubicBezTo>
                <a:cubicBezTo>
                  <a:pt x="1423843" y="547669"/>
                  <a:pt x="1412067" y="531056"/>
                  <a:pt x="1408066" y="523923"/>
                </a:cubicBezTo>
                <a:cubicBezTo>
                  <a:pt x="1410516" y="521394"/>
                  <a:pt x="1412791" y="518563"/>
                  <a:pt x="1414828" y="515318"/>
                </a:cubicBezTo>
                <a:cubicBezTo>
                  <a:pt x="1415132" y="514902"/>
                  <a:pt x="1415400" y="514455"/>
                  <a:pt x="1415625" y="514001"/>
                </a:cubicBezTo>
                <a:cubicBezTo>
                  <a:pt x="1417850" y="510264"/>
                  <a:pt x="1419806" y="506108"/>
                  <a:pt x="1421698" y="501163"/>
                </a:cubicBezTo>
                <a:close/>
                <a:moveTo>
                  <a:pt x="1082111" y="504376"/>
                </a:moveTo>
                <a:cubicBezTo>
                  <a:pt x="1084155" y="504527"/>
                  <a:pt x="1086300" y="504645"/>
                  <a:pt x="1088525" y="504645"/>
                </a:cubicBezTo>
                <a:cubicBezTo>
                  <a:pt x="1088901" y="504645"/>
                  <a:pt x="1089322" y="504602"/>
                  <a:pt x="1089699" y="504602"/>
                </a:cubicBezTo>
                <a:cubicBezTo>
                  <a:pt x="1089699" y="504904"/>
                  <a:pt x="1089706" y="505137"/>
                  <a:pt x="1089742" y="505438"/>
                </a:cubicBezTo>
                <a:cubicBezTo>
                  <a:pt x="1090575" y="523970"/>
                  <a:pt x="1091633" y="546914"/>
                  <a:pt x="1128353" y="583865"/>
                </a:cubicBezTo>
                <a:cubicBezTo>
                  <a:pt x="1127070" y="586394"/>
                  <a:pt x="1125933" y="588890"/>
                  <a:pt x="1124918" y="591380"/>
                </a:cubicBezTo>
                <a:cubicBezTo>
                  <a:pt x="1108990" y="573301"/>
                  <a:pt x="1087053" y="563932"/>
                  <a:pt x="1059429" y="563441"/>
                </a:cubicBezTo>
                <a:cubicBezTo>
                  <a:pt x="1074596" y="547249"/>
                  <a:pt x="1082191" y="527476"/>
                  <a:pt x="1082111" y="504376"/>
                </a:cubicBezTo>
                <a:close/>
                <a:moveTo>
                  <a:pt x="1644277" y="505395"/>
                </a:moveTo>
                <a:cubicBezTo>
                  <a:pt x="1643864" y="505395"/>
                  <a:pt x="1643480" y="505541"/>
                  <a:pt x="1643175" y="505806"/>
                </a:cubicBezTo>
                <a:cubicBezTo>
                  <a:pt x="1642798" y="506146"/>
                  <a:pt x="1642574" y="506679"/>
                  <a:pt x="1642653" y="507207"/>
                </a:cubicBezTo>
                <a:lnTo>
                  <a:pt x="1643827" y="517398"/>
                </a:lnTo>
                <a:cubicBezTo>
                  <a:pt x="1643907" y="518077"/>
                  <a:pt x="1644349" y="518634"/>
                  <a:pt x="1645030" y="518785"/>
                </a:cubicBezTo>
                <a:lnTo>
                  <a:pt x="1667155" y="524376"/>
                </a:lnTo>
                <a:lnTo>
                  <a:pt x="1670394" y="552797"/>
                </a:lnTo>
                <a:lnTo>
                  <a:pt x="1649379" y="563597"/>
                </a:lnTo>
                <a:cubicBezTo>
                  <a:pt x="1648661" y="563974"/>
                  <a:pt x="1648320" y="564800"/>
                  <a:pt x="1648581" y="565592"/>
                </a:cubicBezTo>
                <a:lnTo>
                  <a:pt x="1651821" y="575104"/>
                </a:lnTo>
                <a:cubicBezTo>
                  <a:pt x="1651973" y="575557"/>
                  <a:pt x="1652321" y="575929"/>
                  <a:pt x="1652770" y="576080"/>
                </a:cubicBezTo>
                <a:cubicBezTo>
                  <a:pt x="1652958" y="576158"/>
                  <a:pt x="1653176" y="576194"/>
                  <a:pt x="1653364" y="576194"/>
                </a:cubicBezTo>
                <a:cubicBezTo>
                  <a:pt x="1653632" y="576194"/>
                  <a:pt x="1653908" y="576160"/>
                  <a:pt x="1654132" y="576010"/>
                </a:cubicBezTo>
                <a:lnTo>
                  <a:pt x="1723992" y="539096"/>
                </a:lnTo>
                <a:cubicBezTo>
                  <a:pt x="1724564" y="538794"/>
                  <a:pt x="1724890" y="538147"/>
                  <a:pt x="1724818" y="537468"/>
                </a:cubicBezTo>
                <a:lnTo>
                  <a:pt x="1723680" y="527363"/>
                </a:lnTo>
                <a:cubicBezTo>
                  <a:pt x="1723608" y="526721"/>
                  <a:pt x="1723122" y="526154"/>
                  <a:pt x="1722477" y="526004"/>
                </a:cubicBezTo>
                <a:lnTo>
                  <a:pt x="1644690" y="505466"/>
                </a:lnTo>
                <a:cubicBezTo>
                  <a:pt x="1644538" y="505428"/>
                  <a:pt x="1644393" y="505395"/>
                  <a:pt x="1644284" y="505395"/>
                </a:cubicBezTo>
                <a:close/>
                <a:moveTo>
                  <a:pt x="1679837" y="527660"/>
                </a:moveTo>
                <a:lnTo>
                  <a:pt x="1706020" y="534298"/>
                </a:lnTo>
                <a:lnTo>
                  <a:pt x="1682018" y="546725"/>
                </a:lnTo>
                <a:close/>
                <a:moveTo>
                  <a:pt x="814558" y="535515"/>
                </a:moveTo>
                <a:lnTo>
                  <a:pt x="813797" y="574651"/>
                </a:lnTo>
                <a:cubicBezTo>
                  <a:pt x="795869" y="577821"/>
                  <a:pt x="780998" y="588163"/>
                  <a:pt x="769563" y="596731"/>
                </a:cubicBezTo>
                <a:cubicBezTo>
                  <a:pt x="764925" y="578652"/>
                  <a:pt x="760468" y="564691"/>
                  <a:pt x="757446" y="557029"/>
                </a:cubicBezTo>
                <a:cubicBezTo>
                  <a:pt x="776360" y="545290"/>
                  <a:pt x="795499" y="538081"/>
                  <a:pt x="814558" y="535515"/>
                </a:cubicBezTo>
                <a:close/>
                <a:moveTo>
                  <a:pt x="530943" y="564984"/>
                </a:moveTo>
                <a:cubicBezTo>
                  <a:pt x="530076" y="564984"/>
                  <a:pt x="529316" y="565700"/>
                  <a:pt x="529316" y="566569"/>
                </a:cubicBezTo>
                <a:lnTo>
                  <a:pt x="529245" y="576760"/>
                </a:lnTo>
                <a:cubicBezTo>
                  <a:pt x="529245" y="577665"/>
                  <a:pt x="529961" y="578387"/>
                  <a:pt x="530830" y="578387"/>
                </a:cubicBezTo>
                <a:lnTo>
                  <a:pt x="576278" y="578769"/>
                </a:lnTo>
                <a:cubicBezTo>
                  <a:pt x="585299" y="578847"/>
                  <a:pt x="595981" y="581940"/>
                  <a:pt x="595868" y="596320"/>
                </a:cubicBezTo>
                <a:cubicBezTo>
                  <a:pt x="595755" y="610324"/>
                  <a:pt x="584992" y="613263"/>
                  <a:pt x="576009" y="613263"/>
                </a:cubicBezTo>
                <a:lnTo>
                  <a:pt x="575712" y="613263"/>
                </a:lnTo>
                <a:lnTo>
                  <a:pt x="530561" y="612923"/>
                </a:lnTo>
                <a:cubicBezTo>
                  <a:pt x="529656" y="612923"/>
                  <a:pt x="528948" y="613640"/>
                  <a:pt x="528948" y="614509"/>
                </a:cubicBezTo>
                <a:lnTo>
                  <a:pt x="528863" y="624699"/>
                </a:lnTo>
                <a:cubicBezTo>
                  <a:pt x="528863" y="625115"/>
                  <a:pt x="529013" y="625534"/>
                  <a:pt x="529316" y="625874"/>
                </a:cubicBezTo>
                <a:cubicBezTo>
                  <a:pt x="529617" y="626175"/>
                  <a:pt x="530038" y="626327"/>
                  <a:pt x="530490" y="626327"/>
                </a:cubicBezTo>
                <a:lnTo>
                  <a:pt x="576873" y="626695"/>
                </a:lnTo>
                <a:lnTo>
                  <a:pt x="577255" y="626695"/>
                </a:lnTo>
                <a:cubicBezTo>
                  <a:pt x="596316" y="626695"/>
                  <a:pt x="608242" y="615117"/>
                  <a:pt x="608394" y="596434"/>
                </a:cubicBezTo>
                <a:cubicBezTo>
                  <a:pt x="608471" y="587111"/>
                  <a:pt x="605605" y="579289"/>
                  <a:pt x="600057" y="573815"/>
                </a:cubicBezTo>
                <a:cubicBezTo>
                  <a:pt x="594509" y="568343"/>
                  <a:pt x="586507" y="565399"/>
                  <a:pt x="576845" y="565324"/>
                </a:cubicBezTo>
                <a:close/>
                <a:moveTo>
                  <a:pt x="1451178" y="578274"/>
                </a:moveTo>
                <a:lnTo>
                  <a:pt x="1461142" y="581445"/>
                </a:lnTo>
                <a:cubicBezTo>
                  <a:pt x="1460649" y="583257"/>
                  <a:pt x="1460120" y="585257"/>
                  <a:pt x="1459511" y="587446"/>
                </a:cubicBezTo>
                <a:cubicBezTo>
                  <a:pt x="1451663" y="617188"/>
                  <a:pt x="1433655" y="685316"/>
                  <a:pt x="1373303" y="712227"/>
                </a:cubicBezTo>
                <a:cubicBezTo>
                  <a:pt x="1372811" y="682561"/>
                  <a:pt x="1372368" y="653502"/>
                  <a:pt x="1372028" y="628705"/>
                </a:cubicBezTo>
                <a:cubicBezTo>
                  <a:pt x="1372216" y="628782"/>
                  <a:pt x="1372405" y="628927"/>
                  <a:pt x="1372593" y="629002"/>
                </a:cubicBezTo>
                <a:cubicBezTo>
                  <a:pt x="1377390" y="631191"/>
                  <a:pt x="1382405" y="632286"/>
                  <a:pt x="1387652" y="632286"/>
                </a:cubicBezTo>
                <a:cubicBezTo>
                  <a:pt x="1396486" y="632286"/>
                  <a:pt x="1405921" y="629228"/>
                  <a:pt x="1415922" y="623114"/>
                </a:cubicBezTo>
                <a:cubicBezTo>
                  <a:pt x="1426451" y="616660"/>
                  <a:pt x="1440307" y="603751"/>
                  <a:pt x="1451178" y="578274"/>
                </a:cubicBezTo>
                <a:close/>
                <a:moveTo>
                  <a:pt x="1249129" y="585960"/>
                </a:moveTo>
                <a:cubicBezTo>
                  <a:pt x="1250738" y="585732"/>
                  <a:pt x="1252252" y="585752"/>
                  <a:pt x="1253658" y="586016"/>
                </a:cubicBezTo>
                <a:cubicBezTo>
                  <a:pt x="1257586" y="586733"/>
                  <a:pt x="1261050" y="589489"/>
                  <a:pt x="1264144" y="594396"/>
                </a:cubicBezTo>
                <a:cubicBezTo>
                  <a:pt x="1264224" y="594509"/>
                  <a:pt x="1264296" y="594664"/>
                  <a:pt x="1264376" y="594778"/>
                </a:cubicBezTo>
                <a:cubicBezTo>
                  <a:pt x="1261883" y="595231"/>
                  <a:pt x="1259738" y="595373"/>
                  <a:pt x="1257774" y="595486"/>
                </a:cubicBezTo>
                <a:cubicBezTo>
                  <a:pt x="1255021" y="595636"/>
                  <a:pt x="1252419" y="595791"/>
                  <a:pt x="1249853" y="596886"/>
                </a:cubicBezTo>
                <a:cubicBezTo>
                  <a:pt x="1247585" y="597906"/>
                  <a:pt x="1246259" y="600279"/>
                  <a:pt x="1246592" y="602732"/>
                </a:cubicBezTo>
                <a:cubicBezTo>
                  <a:pt x="1247013" y="605865"/>
                  <a:pt x="1247477" y="613801"/>
                  <a:pt x="1242607" y="619802"/>
                </a:cubicBezTo>
                <a:cubicBezTo>
                  <a:pt x="1239396" y="623690"/>
                  <a:pt x="1234295" y="626176"/>
                  <a:pt x="1227461" y="627233"/>
                </a:cubicBezTo>
                <a:cubicBezTo>
                  <a:pt x="1224098" y="615381"/>
                  <a:pt x="1222816" y="601453"/>
                  <a:pt x="1231990" y="594509"/>
                </a:cubicBezTo>
                <a:cubicBezTo>
                  <a:pt x="1238556" y="589527"/>
                  <a:pt x="1244295" y="586642"/>
                  <a:pt x="1249129" y="585960"/>
                </a:cubicBezTo>
                <a:close/>
                <a:moveTo>
                  <a:pt x="813573" y="585974"/>
                </a:moveTo>
                <a:lnTo>
                  <a:pt x="812210" y="657947"/>
                </a:lnTo>
                <a:lnTo>
                  <a:pt x="811275" y="707925"/>
                </a:lnTo>
                <a:lnTo>
                  <a:pt x="811275" y="707996"/>
                </a:lnTo>
                <a:lnTo>
                  <a:pt x="807384" y="916043"/>
                </a:lnTo>
                <a:cubicBezTo>
                  <a:pt x="781759" y="896759"/>
                  <a:pt x="784288" y="856937"/>
                  <a:pt x="788288" y="794434"/>
                </a:cubicBezTo>
                <a:cubicBezTo>
                  <a:pt x="788897" y="785114"/>
                  <a:pt x="789535" y="775302"/>
                  <a:pt x="790100" y="765033"/>
                </a:cubicBezTo>
                <a:cubicBezTo>
                  <a:pt x="793050" y="712120"/>
                  <a:pt x="782810" y="651612"/>
                  <a:pt x="772469" y="608394"/>
                </a:cubicBezTo>
                <a:lnTo>
                  <a:pt x="773418" y="607673"/>
                </a:lnTo>
                <a:cubicBezTo>
                  <a:pt x="783795" y="599860"/>
                  <a:pt x="797601" y="589485"/>
                  <a:pt x="813573" y="585975"/>
                </a:cubicBezTo>
                <a:close/>
                <a:moveTo>
                  <a:pt x="1651828" y="588239"/>
                </a:moveTo>
                <a:cubicBezTo>
                  <a:pt x="1650922" y="588239"/>
                  <a:pt x="1650197" y="588956"/>
                  <a:pt x="1650197" y="589824"/>
                </a:cubicBezTo>
                <a:lnTo>
                  <a:pt x="1649944" y="600015"/>
                </a:lnTo>
                <a:cubicBezTo>
                  <a:pt x="1649944" y="600431"/>
                  <a:pt x="1650089" y="600850"/>
                  <a:pt x="1650393" y="601190"/>
                </a:cubicBezTo>
                <a:cubicBezTo>
                  <a:pt x="1650697" y="601491"/>
                  <a:pt x="1651111" y="601671"/>
                  <a:pt x="1651524" y="601671"/>
                </a:cubicBezTo>
                <a:lnTo>
                  <a:pt x="1681417" y="602351"/>
                </a:lnTo>
                <a:lnTo>
                  <a:pt x="1681308" y="607602"/>
                </a:lnTo>
                <a:lnTo>
                  <a:pt x="1649219" y="629186"/>
                </a:lnTo>
                <a:cubicBezTo>
                  <a:pt x="1648654" y="629564"/>
                  <a:pt x="1648386" y="630215"/>
                  <a:pt x="1648502" y="630857"/>
                </a:cubicBezTo>
                <a:lnTo>
                  <a:pt x="1650538" y="641189"/>
                </a:lnTo>
                <a:cubicBezTo>
                  <a:pt x="1650647" y="641717"/>
                  <a:pt x="1651038" y="642175"/>
                  <a:pt x="1651524" y="642364"/>
                </a:cubicBezTo>
                <a:cubicBezTo>
                  <a:pt x="1651712" y="642477"/>
                  <a:pt x="1651929" y="642520"/>
                  <a:pt x="1652118" y="642520"/>
                </a:cubicBezTo>
                <a:cubicBezTo>
                  <a:pt x="1652458" y="642520"/>
                  <a:pt x="1652770" y="642397"/>
                  <a:pt x="1653067" y="642208"/>
                </a:cubicBezTo>
                <a:lnTo>
                  <a:pt x="1683004" y="622024"/>
                </a:lnTo>
                <a:cubicBezTo>
                  <a:pt x="1686287" y="632026"/>
                  <a:pt x="1693722" y="637613"/>
                  <a:pt x="1704179" y="637877"/>
                </a:cubicBezTo>
                <a:lnTo>
                  <a:pt x="1704889" y="637877"/>
                </a:lnTo>
                <a:cubicBezTo>
                  <a:pt x="1718738" y="637877"/>
                  <a:pt x="1727238" y="628205"/>
                  <a:pt x="1727615" y="611975"/>
                </a:cubicBezTo>
                <a:lnTo>
                  <a:pt x="1728101" y="591678"/>
                </a:lnTo>
                <a:cubicBezTo>
                  <a:pt x="1728101" y="591225"/>
                  <a:pt x="1727949" y="590806"/>
                  <a:pt x="1727644" y="590503"/>
                </a:cubicBezTo>
                <a:cubicBezTo>
                  <a:pt x="1727347" y="590202"/>
                  <a:pt x="1726927" y="590018"/>
                  <a:pt x="1726514" y="589980"/>
                </a:cubicBezTo>
                <a:lnTo>
                  <a:pt x="1651864" y="588239"/>
                </a:lnTo>
                <a:close/>
                <a:moveTo>
                  <a:pt x="824443" y="597793"/>
                </a:moveTo>
                <a:cubicBezTo>
                  <a:pt x="836516" y="601265"/>
                  <a:pt x="853916" y="610847"/>
                  <a:pt x="858633" y="629908"/>
                </a:cubicBezTo>
                <a:cubicBezTo>
                  <a:pt x="850713" y="642250"/>
                  <a:pt x="837197" y="647001"/>
                  <a:pt x="823421" y="650814"/>
                </a:cubicBezTo>
                <a:close/>
                <a:moveTo>
                  <a:pt x="1693193" y="602662"/>
                </a:moveTo>
                <a:lnTo>
                  <a:pt x="1715615" y="603143"/>
                </a:lnTo>
                <a:lnTo>
                  <a:pt x="1715390" y="611268"/>
                </a:lnTo>
                <a:cubicBezTo>
                  <a:pt x="1715201" y="620024"/>
                  <a:pt x="1711498" y="624431"/>
                  <a:pt x="1704367" y="624431"/>
                </a:cubicBezTo>
                <a:lnTo>
                  <a:pt x="1703954" y="624431"/>
                </a:lnTo>
                <a:cubicBezTo>
                  <a:pt x="1694178" y="624205"/>
                  <a:pt x="1692925" y="615080"/>
                  <a:pt x="1693041" y="609682"/>
                </a:cubicBezTo>
                <a:close/>
                <a:moveTo>
                  <a:pt x="860416" y="644997"/>
                </a:moveTo>
                <a:cubicBezTo>
                  <a:pt x="861931" y="672021"/>
                  <a:pt x="857626" y="693087"/>
                  <a:pt x="822486" y="701315"/>
                </a:cubicBezTo>
                <a:lnTo>
                  <a:pt x="823196" y="662321"/>
                </a:lnTo>
                <a:cubicBezTo>
                  <a:pt x="836031" y="658886"/>
                  <a:pt x="849886" y="654810"/>
                  <a:pt x="860423" y="644997"/>
                </a:cubicBezTo>
                <a:close/>
                <a:moveTo>
                  <a:pt x="1650422" y="650630"/>
                </a:moveTo>
                <a:cubicBezTo>
                  <a:pt x="1650125" y="650630"/>
                  <a:pt x="1649820" y="650707"/>
                  <a:pt x="1649560" y="650856"/>
                </a:cubicBezTo>
                <a:cubicBezTo>
                  <a:pt x="1649183" y="651120"/>
                  <a:pt x="1648915" y="651493"/>
                  <a:pt x="1648835" y="651946"/>
                </a:cubicBezTo>
                <a:lnTo>
                  <a:pt x="1647110" y="661316"/>
                </a:lnTo>
                <a:cubicBezTo>
                  <a:pt x="1646958" y="662146"/>
                  <a:pt x="1647487" y="662972"/>
                  <a:pt x="1648313" y="663199"/>
                </a:cubicBezTo>
                <a:lnTo>
                  <a:pt x="1699113" y="676517"/>
                </a:lnTo>
                <a:lnTo>
                  <a:pt x="1643038" y="687657"/>
                </a:lnTo>
                <a:cubicBezTo>
                  <a:pt x="1642393" y="687770"/>
                  <a:pt x="1641856" y="688265"/>
                  <a:pt x="1641748" y="688944"/>
                </a:cubicBezTo>
                <a:lnTo>
                  <a:pt x="1640385" y="696488"/>
                </a:lnTo>
                <a:cubicBezTo>
                  <a:pt x="1640240" y="697130"/>
                  <a:pt x="1640545" y="697805"/>
                  <a:pt x="1641110" y="698144"/>
                </a:cubicBezTo>
                <a:lnTo>
                  <a:pt x="1689685" y="728379"/>
                </a:lnTo>
                <a:lnTo>
                  <a:pt x="1637370" y="723027"/>
                </a:lnTo>
                <a:cubicBezTo>
                  <a:pt x="1637334" y="722988"/>
                  <a:pt x="1637291" y="722984"/>
                  <a:pt x="1637218" y="722984"/>
                </a:cubicBezTo>
                <a:cubicBezTo>
                  <a:pt x="1636465" y="722984"/>
                  <a:pt x="1635747" y="723551"/>
                  <a:pt x="1635631" y="724343"/>
                </a:cubicBezTo>
                <a:lnTo>
                  <a:pt x="1633863" y="733894"/>
                </a:lnTo>
                <a:cubicBezTo>
                  <a:pt x="1633783" y="734350"/>
                  <a:pt x="1633899" y="734828"/>
                  <a:pt x="1634160" y="735169"/>
                </a:cubicBezTo>
                <a:cubicBezTo>
                  <a:pt x="1634465" y="735546"/>
                  <a:pt x="1634841" y="735785"/>
                  <a:pt x="1635291" y="735821"/>
                </a:cubicBezTo>
                <a:lnTo>
                  <a:pt x="1709795" y="743481"/>
                </a:lnTo>
                <a:lnTo>
                  <a:pt x="1709955" y="743481"/>
                </a:lnTo>
                <a:cubicBezTo>
                  <a:pt x="1710745" y="743481"/>
                  <a:pt x="1711419" y="742916"/>
                  <a:pt x="1711571" y="742162"/>
                </a:cubicBezTo>
                <a:lnTo>
                  <a:pt x="1713803" y="729937"/>
                </a:lnTo>
                <a:cubicBezTo>
                  <a:pt x="1713919" y="729256"/>
                  <a:pt x="1713607" y="728574"/>
                  <a:pt x="1713042" y="728234"/>
                </a:cubicBezTo>
                <a:lnTo>
                  <a:pt x="1660611" y="696559"/>
                </a:lnTo>
                <a:lnTo>
                  <a:pt x="1720854" y="685433"/>
                </a:lnTo>
                <a:cubicBezTo>
                  <a:pt x="1721492" y="685321"/>
                  <a:pt x="1722028" y="684788"/>
                  <a:pt x="1722144" y="684145"/>
                </a:cubicBezTo>
                <a:lnTo>
                  <a:pt x="1724405" y="671761"/>
                </a:lnTo>
                <a:cubicBezTo>
                  <a:pt x="1724557" y="670931"/>
                  <a:pt x="1724021" y="670148"/>
                  <a:pt x="1723231" y="669921"/>
                </a:cubicBezTo>
                <a:lnTo>
                  <a:pt x="1650850" y="650672"/>
                </a:lnTo>
                <a:cubicBezTo>
                  <a:pt x="1650697" y="650633"/>
                  <a:pt x="1650574" y="650629"/>
                  <a:pt x="1650422" y="650629"/>
                </a:cubicBezTo>
                <a:close/>
                <a:moveTo>
                  <a:pt x="575826" y="682858"/>
                </a:moveTo>
                <a:cubicBezTo>
                  <a:pt x="569786" y="682858"/>
                  <a:pt x="564871" y="687774"/>
                  <a:pt x="564871" y="693813"/>
                </a:cubicBezTo>
                <a:cubicBezTo>
                  <a:pt x="564871" y="699852"/>
                  <a:pt x="569786" y="704754"/>
                  <a:pt x="575826" y="704754"/>
                </a:cubicBezTo>
                <a:cubicBezTo>
                  <a:pt x="581865" y="704754"/>
                  <a:pt x="586767" y="699852"/>
                  <a:pt x="586767" y="693813"/>
                </a:cubicBezTo>
                <a:cubicBezTo>
                  <a:pt x="586767" y="687774"/>
                  <a:pt x="581865" y="682858"/>
                  <a:pt x="575826" y="682858"/>
                </a:cubicBezTo>
                <a:close/>
                <a:moveTo>
                  <a:pt x="1213192" y="734691"/>
                </a:moveTo>
                <a:lnTo>
                  <a:pt x="1221460" y="742952"/>
                </a:lnTo>
                <a:cubicBezTo>
                  <a:pt x="1209307" y="757185"/>
                  <a:pt x="1200408" y="778773"/>
                  <a:pt x="1207728" y="811913"/>
                </a:cubicBezTo>
                <a:cubicBezTo>
                  <a:pt x="1209916" y="821761"/>
                  <a:pt x="1212974" y="830791"/>
                  <a:pt x="1216518" y="839016"/>
                </a:cubicBezTo>
                <a:cubicBezTo>
                  <a:pt x="1186777" y="795579"/>
                  <a:pt x="1203343" y="749786"/>
                  <a:pt x="1213192" y="734691"/>
                </a:cubicBezTo>
                <a:close/>
                <a:moveTo>
                  <a:pt x="1073929" y="741213"/>
                </a:moveTo>
                <a:lnTo>
                  <a:pt x="1074908" y="799376"/>
                </a:lnTo>
                <a:lnTo>
                  <a:pt x="1076038" y="865583"/>
                </a:lnTo>
                <a:cubicBezTo>
                  <a:pt x="1076002" y="865663"/>
                  <a:pt x="1075995" y="865735"/>
                  <a:pt x="1075995" y="865815"/>
                </a:cubicBezTo>
                <a:cubicBezTo>
                  <a:pt x="1075995" y="865923"/>
                  <a:pt x="1076038" y="865996"/>
                  <a:pt x="1076038" y="866112"/>
                </a:cubicBezTo>
                <a:lnTo>
                  <a:pt x="1076198" y="876142"/>
                </a:lnTo>
                <a:cubicBezTo>
                  <a:pt x="1076277" y="879163"/>
                  <a:pt x="1078727" y="881577"/>
                  <a:pt x="1081742" y="881577"/>
                </a:cubicBezTo>
                <a:lnTo>
                  <a:pt x="1081858" y="881577"/>
                </a:lnTo>
                <a:cubicBezTo>
                  <a:pt x="1084879" y="881504"/>
                  <a:pt x="1087329" y="879011"/>
                  <a:pt x="1087293" y="875917"/>
                </a:cubicBezTo>
                <a:lnTo>
                  <a:pt x="1087206" y="871772"/>
                </a:lnTo>
                <a:cubicBezTo>
                  <a:pt x="1124425" y="875583"/>
                  <a:pt x="1132875" y="897665"/>
                  <a:pt x="1142579" y="922992"/>
                </a:cubicBezTo>
                <a:cubicBezTo>
                  <a:pt x="1145862" y="931522"/>
                  <a:pt x="1149224" y="940240"/>
                  <a:pt x="1153833" y="948313"/>
                </a:cubicBezTo>
                <a:cubicBezTo>
                  <a:pt x="1147941" y="948016"/>
                  <a:pt x="1142021" y="947711"/>
                  <a:pt x="1136093" y="947298"/>
                </a:cubicBezTo>
                <a:cubicBezTo>
                  <a:pt x="1099902" y="929594"/>
                  <a:pt x="1085061" y="903361"/>
                  <a:pt x="1070719" y="877997"/>
                </a:cubicBezTo>
                <a:cubicBezTo>
                  <a:pt x="1067545" y="872373"/>
                  <a:pt x="1064342" y="866786"/>
                  <a:pt x="1061023" y="861307"/>
                </a:cubicBezTo>
                <a:cubicBezTo>
                  <a:pt x="1061516" y="818283"/>
                  <a:pt x="1061516" y="767968"/>
                  <a:pt x="1061023" y="750119"/>
                </a:cubicBezTo>
                <a:close/>
                <a:moveTo>
                  <a:pt x="623001" y="742307"/>
                </a:moveTo>
                <a:cubicBezTo>
                  <a:pt x="622585" y="742307"/>
                  <a:pt x="622204" y="742423"/>
                  <a:pt x="621940" y="742684"/>
                </a:cubicBezTo>
                <a:lnTo>
                  <a:pt x="562351" y="794586"/>
                </a:lnTo>
                <a:cubicBezTo>
                  <a:pt x="561823" y="795042"/>
                  <a:pt x="561629" y="795716"/>
                  <a:pt x="561855" y="796361"/>
                </a:cubicBezTo>
                <a:lnTo>
                  <a:pt x="565295" y="805941"/>
                </a:lnTo>
                <a:cubicBezTo>
                  <a:pt x="565522" y="806543"/>
                  <a:pt x="566125" y="807000"/>
                  <a:pt x="566767" y="807000"/>
                </a:cubicBezTo>
                <a:lnTo>
                  <a:pt x="647232" y="809268"/>
                </a:lnTo>
                <a:lnTo>
                  <a:pt x="647275" y="809268"/>
                </a:lnTo>
                <a:cubicBezTo>
                  <a:pt x="647804" y="809268"/>
                  <a:pt x="648290" y="809000"/>
                  <a:pt x="648591" y="808587"/>
                </a:cubicBezTo>
                <a:cubicBezTo>
                  <a:pt x="648893" y="808174"/>
                  <a:pt x="648965" y="807608"/>
                  <a:pt x="648775" y="807115"/>
                </a:cubicBezTo>
                <a:lnTo>
                  <a:pt x="645351" y="797419"/>
                </a:lnTo>
                <a:cubicBezTo>
                  <a:pt x="645124" y="796781"/>
                  <a:pt x="644516" y="796361"/>
                  <a:pt x="643836" y="796361"/>
                </a:cubicBezTo>
                <a:lnTo>
                  <a:pt x="621034" y="795948"/>
                </a:lnTo>
                <a:lnTo>
                  <a:pt x="611409" y="769026"/>
                </a:lnTo>
                <a:lnTo>
                  <a:pt x="629384" y="753714"/>
                </a:lnTo>
                <a:cubicBezTo>
                  <a:pt x="630026" y="753185"/>
                  <a:pt x="630139" y="752271"/>
                  <a:pt x="629724" y="751590"/>
                </a:cubicBezTo>
                <a:lnTo>
                  <a:pt x="624360" y="743068"/>
                </a:lnTo>
                <a:cubicBezTo>
                  <a:pt x="624096" y="742655"/>
                  <a:pt x="623680" y="742380"/>
                  <a:pt x="623227" y="742307"/>
                </a:cubicBezTo>
                <a:close/>
                <a:moveTo>
                  <a:pt x="946842" y="744119"/>
                </a:moveTo>
                <a:lnTo>
                  <a:pt x="948922" y="868257"/>
                </a:lnTo>
                <a:cubicBezTo>
                  <a:pt x="948922" y="868409"/>
                  <a:pt x="948878" y="868561"/>
                  <a:pt x="948878" y="868714"/>
                </a:cubicBezTo>
                <a:cubicBezTo>
                  <a:pt x="948878" y="868938"/>
                  <a:pt x="948907" y="869206"/>
                  <a:pt x="948951" y="869438"/>
                </a:cubicBezTo>
                <a:lnTo>
                  <a:pt x="949110" y="879018"/>
                </a:lnTo>
                <a:cubicBezTo>
                  <a:pt x="949190" y="882077"/>
                  <a:pt x="951639" y="884497"/>
                  <a:pt x="954654" y="884497"/>
                </a:cubicBezTo>
                <a:lnTo>
                  <a:pt x="954741" y="884497"/>
                </a:lnTo>
                <a:cubicBezTo>
                  <a:pt x="957799" y="884417"/>
                  <a:pt x="960241" y="881881"/>
                  <a:pt x="960205" y="878859"/>
                </a:cubicBezTo>
                <a:lnTo>
                  <a:pt x="960133" y="874670"/>
                </a:lnTo>
                <a:cubicBezTo>
                  <a:pt x="996859" y="878446"/>
                  <a:pt x="1005570" y="899969"/>
                  <a:pt x="1015078" y="924876"/>
                </a:cubicBezTo>
                <a:cubicBezTo>
                  <a:pt x="996512" y="916231"/>
                  <a:pt x="975989" y="904578"/>
                  <a:pt x="953451" y="891512"/>
                </a:cubicBezTo>
                <a:cubicBezTo>
                  <a:pt x="946204" y="887323"/>
                  <a:pt x="939443" y="882004"/>
                  <a:pt x="933326" y="875779"/>
                </a:cubicBezTo>
                <a:cubicBezTo>
                  <a:pt x="933819" y="837465"/>
                  <a:pt x="934500" y="774657"/>
                  <a:pt x="933935" y="753032"/>
                </a:cubicBezTo>
                <a:close/>
                <a:moveTo>
                  <a:pt x="1629066" y="750344"/>
                </a:moveTo>
                <a:cubicBezTo>
                  <a:pt x="1628384" y="750344"/>
                  <a:pt x="1627747" y="750800"/>
                  <a:pt x="1627522" y="751474"/>
                </a:cubicBezTo>
                <a:lnTo>
                  <a:pt x="1614188" y="790585"/>
                </a:lnTo>
                <a:cubicBezTo>
                  <a:pt x="1614036" y="790999"/>
                  <a:pt x="1614086" y="791448"/>
                  <a:pt x="1614275" y="791832"/>
                </a:cubicBezTo>
                <a:cubicBezTo>
                  <a:pt x="1614463" y="792209"/>
                  <a:pt x="1614804" y="792513"/>
                  <a:pt x="1615181" y="792665"/>
                </a:cubicBezTo>
                <a:lnTo>
                  <a:pt x="1624015" y="795637"/>
                </a:lnTo>
                <a:cubicBezTo>
                  <a:pt x="1624159" y="795716"/>
                  <a:pt x="1624348" y="795752"/>
                  <a:pt x="1624536" y="795752"/>
                </a:cubicBezTo>
                <a:cubicBezTo>
                  <a:pt x="1625174" y="795752"/>
                  <a:pt x="1625826" y="795296"/>
                  <a:pt x="1626051" y="794615"/>
                </a:cubicBezTo>
                <a:lnTo>
                  <a:pt x="1635588" y="766649"/>
                </a:lnTo>
                <a:lnTo>
                  <a:pt x="1656285" y="773715"/>
                </a:lnTo>
                <a:lnTo>
                  <a:pt x="1648770" y="795752"/>
                </a:lnTo>
                <a:cubicBezTo>
                  <a:pt x="1648618" y="796202"/>
                  <a:pt x="1648661" y="796695"/>
                  <a:pt x="1648922" y="797108"/>
                </a:cubicBezTo>
                <a:cubicBezTo>
                  <a:pt x="1649147" y="797521"/>
                  <a:pt x="1649567" y="797796"/>
                  <a:pt x="1650052" y="797876"/>
                </a:cubicBezTo>
                <a:lnTo>
                  <a:pt x="1659343" y="799456"/>
                </a:lnTo>
                <a:cubicBezTo>
                  <a:pt x="1659415" y="799456"/>
                  <a:pt x="1659517" y="799485"/>
                  <a:pt x="1659596" y="799485"/>
                </a:cubicBezTo>
                <a:cubicBezTo>
                  <a:pt x="1660278" y="799485"/>
                  <a:pt x="1660923" y="799035"/>
                  <a:pt x="1661155" y="798354"/>
                </a:cubicBezTo>
                <a:lnTo>
                  <a:pt x="1668169" y="777788"/>
                </a:lnTo>
                <a:lnTo>
                  <a:pt x="1685569" y="783723"/>
                </a:lnTo>
                <a:lnTo>
                  <a:pt x="1676395" y="810666"/>
                </a:lnTo>
                <a:cubicBezTo>
                  <a:pt x="1676243" y="811087"/>
                  <a:pt x="1676293" y="811536"/>
                  <a:pt x="1676482" y="811913"/>
                </a:cubicBezTo>
                <a:cubicBezTo>
                  <a:pt x="1676670" y="812290"/>
                  <a:pt x="1676996" y="812587"/>
                  <a:pt x="1677416" y="812732"/>
                </a:cubicBezTo>
                <a:lnTo>
                  <a:pt x="1686221" y="815725"/>
                </a:lnTo>
                <a:cubicBezTo>
                  <a:pt x="1686410" y="815761"/>
                  <a:pt x="1686591" y="815797"/>
                  <a:pt x="1686743" y="815797"/>
                </a:cubicBezTo>
                <a:cubicBezTo>
                  <a:pt x="1687424" y="815797"/>
                  <a:pt x="1688062" y="815384"/>
                  <a:pt x="1688287" y="814703"/>
                </a:cubicBezTo>
                <a:lnTo>
                  <a:pt x="1701280" y="776614"/>
                </a:lnTo>
                <a:cubicBezTo>
                  <a:pt x="1701577" y="775751"/>
                  <a:pt x="1701128" y="774853"/>
                  <a:pt x="1700258" y="774548"/>
                </a:cubicBezTo>
                <a:lnTo>
                  <a:pt x="1700244" y="774548"/>
                </a:lnTo>
                <a:lnTo>
                  <a:pt x="1629587" y="750460"/>
                </a:lnTo>
                <a:cubicBezTo>
                  <a:pt x="1629399" y="750380"/>
                  <a:pt x="1629218" y="750344"/>
                  <a:pt x="1629066" y="750344"/>
                </a:cubicBezTo>
                <a:close/>
                <a:moveTo>
                  <a:pt x="601444" y="777563"/>
                </a:moveTo>
                <a:lnTo>
                  <a:pt x="607941" y="795680"/>
                </a:lnTo>
                <a:lnTo>
                  <a:pt x="580878" y="795180"/>
                </a:lnTo>
                <a:close/>
                <a:moveTo>
                  <a:pt x="1050298" y="798666"/>
                </a:moveTo>
                <a:cubicBezTo>
                  <a:pt x="1050298" y="813312"/>
                  <a:pt x="1050225" y="829421"/>
                  <a:pt x="1050109" y="845277"/>
                </a:cubicBezTo>
                <a:cubicBezTo>
                  <a:pt x="1042297" y="835233"/>
                  <a:pt x="1032412" y="825305"/>
                  <a:pt x="1018629" y="817080"/>
                </a:cubicBezTo>
                <a:cubicBezTo>
                  <a:pt x="1028144" y="813341"/>
                  <a:pt x="1038666" y="807463"/>
                  <a:pt x="1050298" y="798666"/>
                </a:cubicBezTo>
                <a:close/>
                <a:moveTo>
                  <a:pt x="1609927" y="804441"/>
                </a:moveTo>
                <a:cubicBezTo>
                  <a:pt x="1609325" y="804441"/>
                  <a:pt x="1608760" y="804782"/>
                  <a:pt x="1608499" y="805347"/>
                </a:cubicBezTo>
                <a:lnTo>
                  <a:pt x="1604310" y="813797"/>
                </a:lnTo>
                <a:cubicBezTo>
                  <a:pt x="1604122" y="814174"/>
                  <a:pt x="1604079" y="814623"/>
                  <a:pt x="1604224" y="815044"/>
                </a:cubicBezTo>
                <a:cubicBezTo>
                  <a:pt x="1604376" y="815457"/>
                  <a:pt x="1604644" y="815797"/>
                  <a:pt x="1605021" y="815993"/>
                </a:cubicBezTo>
                <a:lnTo>
                  <a:pt x="1652574" y="839458"/>
                </a:lnTo>
                <a:lnTo>
                  <a:pt x="1587324" y="849691"/>
                </a:lnTo>
                <a:cubicBezTo>
                  <a:pt x="1586831" y="849770"/>
                  <a:pt x="1586375" y="850104"/>
                  <a:pt x="1586150" y="850596"/>
                </a:cubicBezTo>
                <a:lnTo>
                  <a:pt x="1582751" y="857459"/>
                </a:lnTo>
                <a:cubicBezTo>
                  <a:pt x="1582338" y="858256"/>
                  <a:pt x="1582679" y="859242"/>
                  <a:pt x="1583476" y="859655"/>
                </a:cubicBezTo>
                <a:lnTo>
                  <a:pt x="1650422" y="892722"/>
                </a:lnTo>
                <a:cubicBezTo>
                  <a:pt x="1650647" y="892831"/>
                  <a:pt x="1650879" y="892903"/>
                  <a:pt x="1651147" y="892903"/>
                </a:cubicBezTo>
                <a:cubicBezTo>
                  <a:pt x="1651748" y="892903"/>
                  <a:pt x="1652313" y="892570"/>
                  <a:pt x="1652574" y="891969"/>
                </a:cubicBezTo>
                <a:lnTo>
                  <a:pt x="1656763" y="883548"/>
                </a:lnTo>
                <a:cubicBezTo>
                  <a:pt x="1656951" y="883171"/>
                  <a:pt x="1656995" y="882714"/>
                  <a:pt x="1656850" y="882301"/>
                </a:cubicBezTo>
                <a:cubicBezTo>
                  <a:pt x="1656734" y="881888"/>
                  <a:pt x="1656430" y="881540"/>
                  <a:pt x="1656053" y="881352"/>
                </a:cubicBezTo>
                <a:lnTo>
                  <a:pt x="1610456" y="858822"/>
                </a:lnTo>
                <a:lnTo>
                  <a:pt x="1673112" y="848901"/>
                </a:lnTo>
                <a:cubicBezTo>
                  <a:pt x="1673641" y="848821"/>
                  <a:pt x="1674090" y="848488"/>
                  <a:pt x="1674315" y="848031"/>
                </a:cubicBezTo>
                <a:lnTo>
                  <a:pt x="1678322" y="839878"/>
                </a:lnTo>
                <a:cubicBezTo>
                  <a:pt x="1678735" y="839089"/>
                  <a:pt x="1678395" y="838103"/>
                  <a:pt x="1677598" y="837690"/>
                </a:cubicBezTo>
                <a:lnTo>
                  <a:pt x="1610651" y="804623"/>
                </a:lnTo>
                <a:cubicBezTo>
                  <a:pt x="1610427" y="804514"/>
                  <a:pt x="1610195" y="804441"/>
                  <a:pt x="1609927" y="804441"/>
                </a:cubicBezTo>
                <a:close/>
                <a:moveTo>
                  <a:pt x="1086162" y="809717"/>
                </a:moveTo>
                <a:cubicBezTo>
                  <a:pt x="1094503" y="814739"/>
                  <a:pt x="1105294" y="819573"/>
                  <a:pt x="1119222" y="819573"/>
                </a:cubicBezTo>
                <a:cubicBezTo>
                  <a:pt x="1122998" y="819573"/>
                  <a:pt x="1126998" y="819189"/>
                  <a:pt x="1131230" y="818399"/>
                </a:cubicBezTo>
                <a:cubicBezTo>
                  <a:pt x="1162218" y="832813"/>
                  <a:pt x="1175950" y="856032"/>
                  <a:pt x="1190444" y="880606"/>
                </a:cubicBezTo>
                <a:cubicBezTo>
                  <a:pt x="1204416" y="904346"/>
                  <a:pt x="1218823" y="928768"/>
                  <a:pt x="1249020" y="947342"/>
                </a:cubicBezTo>
                <a:cubicBezTo>
                  <a:pt x="1227504" y="949378"/>
                  <a:pt x="1198524" y="949936"/>
                  <a:pt x="1167348" y="948885"/>
                </a:cubicBezTo>
                <a:cubicBezTo>
                  <a:pt x="1161080" y="940204"/>
                  <a:pt x="1157116" y="929898"/>
                  <a:pt x="1152927" y="919028"/>
                </a:cubicBezTo>
                <a:cubicBezTo>
                  <a:pt x="1143187" y="893556"/>
                  <a:pt x="1132165" y="864786"/>
                  <a:pt x="1087024" y="860633"/>
                </a:cubicBezTo>
                <a:close/>
                <a:moveTo>
                  <a:pt x="959074" y="812507"/>
                </a:moveTo>
                <a:cubicBezTo>
                  <a:pt x="967416" y="817565"/>
                  <a:pt x="978242" y="822443"/>
                  <a:pt x="992207" y="822443"/>
                </a:cubicBezTo>
                <a:cubicBezTo>
                  <a:pt x="995678" y="822443"/>
                  <a:pt x="999338" y="822102"/>
                  <a:pt x="1003193" y="821428"/>
                </a:cubicBezTo>
                <a:cubicBezTo>
                  <a:pt x="1027724" y="832827"/>
                  <a:pt x="1040565" y="849393"/>
                  <a:pt x="1050718" y="865699"/>
                </a:cubicBezTo>
                <a:cubicBezTo>
                  <a:pt x="1050798" y="865815"/>
                  <a:pt x="1050827" y="865923"/>
                  <a:pt x="1050906" y="866039"/>
                </a:cubicBezTo>
                <a:cubicBezTo>
                  <a:pt x="1054450" y="871735"/>
                  <a:pt x="1057776" y="877547"/>
                  <a:pt x="1061095" y="883432"/>
                </a:cubicBezTo>
                <a:cubicBezTo>
                  <a:pt x="1073321" y="905136"/>
                  <a:pt x="1085938" y="927362"/>
                  <a:pt x="1110961" y="945218"/>
                </a:cubicBezTo>
                <a:cubicBezTo>
                  <a:pt x="1077517" y="941972"/>
                  <a:pt x="1049160" y="937000"/>
                  <a:pt x="1029347" y="930920"/>
                </a:cubicBezTo>
                <a:cubicBezTo>
                  <a:pt x="1028137" y="927942"/>
                  <a:pt x="1026970" y="924949"/>
                  <a:pt x="1025840" y="921934"/>
                </a:cubicBezTo>
                <a:cubicBezTo>
                  <a:pt x="1016063" y="896454"/>
                  <a:pt x="1005077" y="867699"/>
                  <a:pt x="959937" y="863547"/>
                </a:cubicBezTo>
                <a:close/>
                <a:moveTo>
                  <a:pt x="651946" y="817805"/>
                </a:moveTo>
                <a:cubicBezTo>
                  <a:pt x="651606" y="817805"/>
                  <a:pt x="651304" y="817870"/>
                  <a:pt x="651040" y="818058"/>
                </a:cubicBezTo>
                <a:lnTo>
                  <a:pt x="588805" y="859698"/>
                </a:lnTo>
                <a:cubicBezTo>
                  <a:pt x="588088" y="860148"/>
                  <a:pt x="587866" y="861097"/>
                  <a:pt x="588281" y="861851"/>
                </a:cubicBezTo>
                <a:lnTo>
                  <a:pt x="594353" y="872678"/>
                </a:lnTo>
                <a:cubicBezTo>
                  <a:pt x="594655" y="873207"/>
                  <a:pt x="595179" y="873511"/>
                  <a:pt x="595783" y="873511"/>
                </a:cubicBezTo>
                <a:lnTo>
                  <a:pt x="596009" y="873511"/>
                </a:lnTo>
                <a:lnTo>
                  <a:pt x="656588" y="864452"/>
                </a:lnTo>
                <a:lnTo>
                  <a:pt x="617297" y="911441"/>
                </a:lnTo>
                <a:cubicBezTo>
                  <a:pt x="616844" y="911934"/>
                  <a:pt x="616810" y="912687"/>
                  <a:pt x="617112" y="913253"/>
                </a:cubicBezTo>
                <a:lnTo>
                  <a:pt x="623270" y="924195"/>
                </a:lnTo>
                <a:cubicBezTo>
                  <a:pt x="623572" y="924760"/>
                  <a:pt x="624095" y="925029"/>
                  <a:pt x="624699" y="925029"/>
                </a:cubicBezTo>
                <a:cubicBezTo>
                  <a:pt x="624925" y="925029"/>
                  <a:pt x="625153" y="924985"/>
                  <a:pt x="625379" y="924876"/>
                </a:cubicBezTo>
                <a:lnTo>
                  <a:pt x="693388" y="893556"/>
                </a:lnTo>
                <a:cubicBezTo>
                  <a:pt x="693804" y="893367"/>
                  <a:pt x="694115" y="893019"/>
                  <a:pt x="694266" y="892563"/>
                </a:cubicBezTo>
                <a:cubicBezTo>
                  <a:pt x="694417" y="892150"/>
                  <a:pt x="694338" y="891664"/>
                  <a:pt x="694110" y="891287"/>
                </a:cubicBezTo>
                <a:lnTo>
                  <a:pt x="689468" y="882983"/>
                </a:lnTo>
                <a:cubicBezTo>
                  <a:pt x="689166" y="882454"/>
                  <a:pt x="688642" y="882149"/>
                  <a:pt x="688039" y="882149"/>
                </a:cubicBezTo>
                <a:cubicBezTo>
                  <a:pt x="687813" y="882149"/>
                  <a:pt x="687585" y="882185"/>
                  <a:pt x="687359" y="882301"/>
                </a:cubicBezTo>
                <a:lnTo>
                  <a:pt x="639717" y="904426"/>
                </a:lnTo>
                <a:lnTo>
                  <a:pt x="675838" y="860112"/>
                </a:lnTo>
                <a:cubicBezTo>
                  <a:pt x="676253" y="859582"/>
                  <a:pt x="676296" y="858865"/>
                  <a:pt x="675993" y="858300"/>
                </a:cubicBezTo>
                <a:lnTo>
                  <a:pt x="672215" y="851575"/>
                </a:lnTo>
                <a:cubicBezTo>
                  <a:pt x="671913" y="851082"/>
                  <a:pt x="671393" y="850749"/>
                  <a:pt x="670827" y="850749"/>
                </a:cubicBezTo>
                <a:cubicBezTo>
                  <a:pt x="670750" y="850749"/>
                  <a:pt x="670676" y="850741"/>
                  <a:pt x="670601" y="850778"/>
                </a:cubicBezTo>
                <a:lnTo>
                  <a:pt x="613900" y="858481"/>
                </a:lnTo>
                <a:lnTo>
                  <a:pt x="657607" y="829269"/>
                </a:lnTo>
                <a:cubicBezTo>
                  <a:pt x="658325" y="828776"/>
                  <a:pt x="658561" y="827834"/>
                  <a:pt x="658145" y="827117"/>
                </a:cubicBezTo>
                <a:lnTo>
                  <a:pt x="653347" y="818623"/>
                </a:lnTo>
                <a:cubicBezTo>
                  <a:pt x="653158" y="818210"/>
                  <a:pt x="652781" y="817942"/>
                  <a:pt x="652328" y="817834"/>
                </a:cubicBezTo>
                <a:cubicBezTo>
                  <a:pt x="652215" y="817797"/>
                  <a:pt x="652060" y="817805"/>
                  <a:pt x="651946" y="817805"/>
                </a:cubicBezTo>
                <a:close/>
                <a:moveTo>
                  <a:pt x="1578149" y="873967"/>
                </a:moveTo>
                <a:cubicBezTo>
                  <a:pt x="1577889" y="873967"/>
                  <a:pt x="1577649" y="874040"/>
                  <a:pt x="1577388" y="874192"/>
                </a:cubicBezTo>
                <a:cubicBezTo>
                  <a:pt x="1571272" y="877475"/>
                  <a:pt x="1565467" y="882830"/>
                  <a:pt x="1561127" y="889324"/>
                </a:cubicBezTo>
                <a:cubicBezTo>
                  <a:pt x="1552706" y="901817"/>
                  <a:pt x="1554590" y="915325"/>
                  <a:pt x="1565837" y="922840"/>
                </a:cubicBezTo>
                <a:cubicBezTo>
                  <a:pt x="1570105" y="925746"/>
                  <a:pt x="1573917" y="927072"/>
                  <a:pt x="1577845" y="927072"/>
                </a:cubicBezTo>
                <a:cubicBezTo>
                  <a:pt x="1582976" y="927072"/>
                  <a:pt x="1588636" y="924840"/>
                  <a:pt x="1597433" y="919485"/>
                </a:cubicBezTo>
                <a:cubicBezTo>
                  <a:pt x="1604151" y="915332"/>
                  <a:pt x="1607818" y="913738"/>
                  <a:pt x="1610536" y="913738"/>
                </a:cubicBezTo>
                <a:cubicBezTo>
                  <a:pt x="1611970" y="913738"/>
                  <a:pt x="1613282" y="914195"/>
                  <a:pt x="1614869" y="915253"/>
                </a:cubicBezTo>
                <a:cubicBezTo>
                  <a:pt x="1619319" y="918267"/>
                  <a:pt x="1619703" y="923217"/>
                  <a:pt x="1615927" y="928884"/>
                </a:cubicBezTo>
                <a:cubicBezTo>
                  <a:pt x="1613101" y="933036"/>
                  <a:pt x="1608535" y="936421"/>
                  <a:pt x="1603405" y="938196"/>
                </a:cubicBezTo>
                <a:cubicBezTo>
                  <a:pt x="1602876" y="938348"/>
                  <a:pt x="1602455" y="938805"/>
                  <a:pt x="1602339" y="939370"/>
                </a:cubicBezTo>
                <a:cubicBezTo>
                  <a:pt x="1602231" y="939935"/>
                  <a:pt x="1602426" y="940501"/>
                  <a:pt x="1602839" y="940914"/>
                </a:cubicBezTo>
                <a:lnTo>
                  <a:pt x="1610383" y="947936"/>
                </a:lnTo>
                <a:cubicBezTo>
                  <a:pt x="1610680" y="948197"/>
                  <a:pt x="1611057" y="948356"/>
                  <a:pt x="1611470" y="948356"/>
                </a:cubicBezTo>
                <a:cubicBezTo>
                  <a:pt x="1611695" y="948356"/>
                  <a:pt x="1611970" y="948313"/>
                  <a:pt x="1612195" y="948204"/>
                </a:cubicBezTo>
                <a:cubicBezTo>
                  <a:pt x="1617550" y="945559"/>
                  <a:pt x="1622007" y="941522"/>
                  <a:pt x="1625783" y="935899"/>
                </a:cubicBezTo>
                <a:cubicBezTo>
                  <a:pt x="1629747" y="930014"/>
                  <a:pt x="1631486" y="923898"/>
                  <a:pt x="1630805" y="918195"/>
                </a:cubicBezTo>
                <a:cubicBezTo>
                  <a:pt x="1630124" y="912310"/>
                  <a:pt x="1626950" y="907317"/>
                  <a:pt x="1621659" y="903774"/>
                </a:cubicBezTo>
                <a:cubicBezTo>
                  <a:pt x="1617811" y="901208"/>
                  <a:pt x="1614304" y="900005"/>
                  <a:pt x="1610564" y="900005"/>
                </a:cubicBezTo>
                <a:cubicBezTo>
                  <a:pt x="1604753" y="900005"/>
                  <a:pt x="1598571" y="903063"/>
                  <a:pt x="1591063" y="907709"/>
                </a:cubicBezTo>
                <a:cubicBezTo>
                  <a:pt x="1584418" y="911825"/>
                  <a:pt x="1580910" y="913368"/>
                  <a:pt x="1578041" y="913368"/>
                </a:cubicBezTo>
                <a:cubicBezTo>
                  <a:pt x="1576301" y="913368"/>
                  <a:pt x="1574671" y="912760"/>
                  <a:pt x="1572635" y="911405"/>
                </a:cubicBezTo>
                <a:cubicBezTo>
                  <a:pt x="1567649" y="908042"/>
                  <a:pt x="1567047" y="902230"/>
                  <a:pt x="1571047" y="896230"/>
                </a:cubicBezTo>
                <a:cubicBezTo>
                  <a:pt x="1575649" y="889432"/>
                  <a:pt x="1582751" y="885744"/>
                  <a:pt x="1586563" y="884156"/>
                </a:cubicBezTo>
                <a:cubicBezTo>
                  <a:pt x="1587092" y="883932"/>
                  <a:pt x="1587476" y="883475"/>
                  <a:pt x="1587548" y="882910"/>
                </a:cubicBezTo>
                <a:cubicBezTo>
                  <a:pt x="1587628" y="882381"/>
                  <a:pt x="1587433" y="881816"/>
                  <a:pt x="1587056" y="881439"/>
                </a:cubicBezTo>
                <a:lnTo>
                  <a:pt x="1579244" y="874373"/>
                </a:lnTo>
                <a:cubicBezTo>
                  <a:pt x="1578939" y="874112"/>
                  <a:pt x="1578570" y="873967"/>
                  <a:pt x="1578149" y="873967"/>
                </a:cubicBezTo>
                <a:close/>
                <a:moveTo>
                  <a:pt x="701088" y="900534"/>
                </a:moveTo>
                <a:cubicBezTo>
                  <a:pt x="700635" y="900534"/>
                  <a:pt x="700230" y="900716"/>
                  <a:pt x="699928" y="901056"/>
                </a:cubicBezTo>
                <a:lnTo>
                  <a:pt x="693388" y="907846"/>
                </a:lnTo>
                <a:cubicBezTo>
                  <a:pt x="692860" y="908419"/>
                  <a:pt x="692785" y="909332"/>
                  <a:pt x="693275" y="909970"/>
                </a:cubicBezTo>
                <a:lnTo>
                  <a:pt x="708760" y="930014"/>
                </a:lnTo>
                <a:lnTo>
                  <a:pt x="658287" y="968966"/>
                </a:lnTo>
                <a:cubicBezTo>
                  <a:pt x="657570" y="969495"/>
                  <a:pt x="657461" y="970517"/>
                  <a:pt x="657990" y="971234"/>
                </a:cubicBezTo>
                <a:lnTo>
                  <a:pt x="664217" y="979300"/>
                </a:lnTo>
                <a:cubicBezTo>
                  <a:pt x="664481" y="979597"/>
                  <a:pt x="664863" y="979829"/>
                  <a:pt x="665279" y="979909"/>
                </a:cubicBezTo>
                <a:lnTo>
                  <a:pt x="665505" y="979909"/>
                </a:lnTo>
                <a:cubicBezTo>
                  <a:pt x="665883" y="979909"/>
                  <a:pt x="666218" y="979793"/>
                  <a:pt x="666482" y="979568"/>
                </a:cubicBezTo>
                <a:lnTo>
                  <a:pt x="725632" y="933978"/>
                </a:lnTo>
                <a:cubicBezTo>
                  <a:pt x="725973" y="933674"/>
                  <a:pt x="726147" y="933290"/>
                  <a:pt x="726227" y="932877"/>
                </a:cubicBezTo>
                <a:cubicBezTo>
                  <a:pt x="726306" y="932457"/>
                  <a:pt x="726147" y="932007"/>
                  <a:pt x="725886" y="931674"/>
                </a:cubicBezTo>
                <a:lnTo>
                  <a:pt x="702376" y="901172"/>
                </a:lnTo>
                <a:cubicBezTo>
                  <a:pt x="702074" y="900788"/>
                  <a:pt x="701626" y="900571"/>
                  <a:pt x="701173" y="900534"/>
                </a:cubicBezTo>
                <a:close/>
                <a:moveTo>
                  <a:pt x="1538408" y="923137"/>
                </a:moveTo>
                <a:cubicBezTo>
                  <a:pt x="1537915" y="923137"/>
                  <a:pt x="1537458" y="923326"/>
                  <a:pt x="1537118" y="923746"/>
                </a:cubicBezTo>
                <a:lnTo>
                  <a:pt x="1530741" y="931631"/>
                </a:lnTo>
                <a:cubicBezTo>
                  <a:pt x="1530436" y="931971"/>
                  <a:pt x="1530335" y="932428"/>
                  <a:pt x="1530371" y="932848"/>
                </a:cubicBezTo>
                <a:cubicBezTo>
                  <a:pt x="1530407" y="933261"/>
                  <a:pt x="1530625" y="933674"/>
                  <a:pt x="1530965" y="933935"/>
                </a:cubicBezTo>
                <a:lnTo>
                  <a:pt x="1589020" y="980923"/>
                </a:lnTo>
                <a:cubicBezTo>
                  <a:pt x="1589288" y="981155"/>
                  <a:pt x="1589665" y="981264"/>
                  <a:pt x="1590041" y="981264"/>
                </a:cubicBezTo>
                <a:lnTo>
                  <a:pt x="1590186" y="981264"/>
                </a:lnTo>
                <a:cubicBezTo>
                  <a:pt x="1590636" y="981228"/>
                  <a:pt x="1591020" y="980996"/>
                  <a:pt x="1591288" y="980655"/>
                </a:cubicBezTo>
                <a:lnTo>
                  <a:pt x="1597701" y="972771"/>
                </a:lnTo>
                <a:cubicBezTo>
                  <a:pt x="1598267" y="972061"/>
                  <a:pt x="1598151" y="971032"/>
                  <a:pt x="1597469" y="970466"/>
                </a:cubicBezTo>
                <a:lnTo>
                  <a:pt x="1539430" y="923521"/>
                </a:lnTo>
                <a:cubicBezTo>
                  <a:pt x="1539125" y="923253"/>
                  <a:pt x="1538748" y="923137"/>
                  <a:pt x="1538408" y="923137"/>
                </a:cubicBezTo>
                <a:close/>
                <a:moveTo>
                  <a:pt x="732879" y="944312"/>
                </a:moveTo>
                <a:cubicBezTo>
                  <a:pt x="732727" y="944312"/>
                  <a:pt x="732575" y="944312"/>
                  <a:pt x="732423" y="944356"/>
                </a:cubicBezTo>
                <a:cubicBezTo>
                  <a:pt x="731973" y="944501"/>
                  <a:pt x="731596" y="944841"/>
                  <a:pt x="731408" y="945262"/>
                </a:cubicBezTo>
                <a:lnTo>
                  <a:pt x="699503" y="1017571"/>
                </a:lnTo>
                <a:cubicBezTo>
                  <a:pt x="699239" y="1018172"/>
                  <a:pt x="699389" y="1018890"/>
                  <a:pt x="699843" y="1019382"/>
                </a:cubicBezTo>
                <a:lnTo>
                  <a:pt x="707019" y="1026600"/>
                </a:lnTo>
                <a:cubicBezTo>
                  <a:pt x="707359" y="1026904"/>
                  <a:pt x="707778" y="1027086"/>
                  <a:pt x="708194" y="1027086"/>
                </a:cubicBezTo>
                <a:cubicBezTo>
                  <a:pt x="708420" y="1027086"/>
                  <a:pt x="708642" y="1027020"/>
                  <a:pt x="708831" y="1026941"/>
                </a:cubicBezTo>
                <a:lnTo>
                  <a:pt x="782614" y="994743"/>
                </a:lnTo>
                <a:cubicBezTo>
                  <a:pt x="783107" y="994555"/>
                  <a:pt x="783448" y="994098"/>
                  <a:pt x="783563" y="993569"/>
                </a:cubicBezTo>
                <a:cubicBezTo>
                  <a:pt x="783679" y="993040"/>
                  <a:pt x="783484" y="992511"/>
                  <a:pt x="783107" y="992134"/>
                </a:cubicBezTo>
                <a:lnTo>
                  <a:pt x="775860" y="984822"/>
                </a:lnTo>
                <a:cubicBezTo>
                  <a:pt x="775563" y="984518"/>
                  <a:pt x="775150" y="984366"/>
                  <a:pt x="774730" y="984366"/>
                </a:cubicBezTo>
                <a:cubicBezTo>
                  <a:pt x="774505" y="984366"/>
                  <a:pt x="774280" y="984402"/>
                  <a:pt x="774056" y="984482"/>
                </a:cubicBezTo>
                <a:lnTo>
                  <a:pt x="753257" y="993881"/>
                </a:lnTo>
                <a:lnTo>
                  <a:pt x="733060" y="973568"/>
                </a:lnTo>
                <a:lnTo>
                  <a:pt x="742844" y="952052"/>
                </a:lnTo>
                <a:cubicBezTo>
                  <a:pt x="743184" y="951298"/>
                  <a:pt x="742916" y="950429"/>
                  <a:pt x="742235" y="950016"/>
                </a:cubicBezTo>
                <a:lnTo>
                  <a:pt x="733742" y="944537"/>
                </a:lnTo>
                <a:cubicBezTo>
                  <a:pt x="733517" y="944385"/>
                  <a:pt x="733183" y="944312"/>
                  <a:pt x="732879" y="944312"/>
                </a:cubicBezTo>
                <a:close/>
                <a:moveTo>
                  <a:pt x="1522697" y="948697"/>
                </a:moveTo>
                <a:cubicBezTo>
                  <a:pt x="1522545" y="948697"/>
                  <a:pt x="1522371" y="948726"/>
                  <a:pt x="1522218" y="948769"/>
                </a:cubicBezTo>
                <a:cubicBezTo>
                  <a:pt x="1515573" y="950921"/>
                  <a:pt x="1508971" y="955190"/>
                  <a:pt x="1503536" y="960813"/>
                </a:cubicBezTo>
                <a:cubicBezTo>
                  <a:pt x="1498434" y="966060"/>
                  <a:pt x="1495601" y="972017"/>
                  <a:pt x="1495296" y="978054"/>
                </a:cubicBezTo>
                <a:cubicBezTo>
                  <a:pt x="1494992" y="984206"/>
                  <a:pt x="1497376" y="989953"/>
                  <a:pt x="1502246" y="994671"/>
                </a:cubicBezTo>
                <a:cubicBezTo>
                  <a:pt x="1506927" y="999200"/>
                  <a:pt x="1511377" y="1001193"/>
                  <a:pt x="1516740" y="1001193"/>
                </a:cubicBezTo>
                <a:cubicBezTo>
                  <a:pt x="1521081" y="1001193"/>
                  <a:pt x="1526248" y="999910"/>
                  <a:pt x="1533907" y="996895"/>
                </a:cubicBezTo>
                <a:cubicBezTo>
                  <a:pt x="1540176" y="994439"/>
                  <a:pt x="1543799" y="993424"/>
                  <a:pt x="1546408" y="993424"/>
                </a:cubicBezTo>
                <a:cubicBezTo>
                  <a:pt x="1548561" y="993424"/>
                  <a:pt x="1550068" y="994098"/>
                  <a:pt x="1551843" y="995830"/>
                </a:cubicBezTo>
                <a:cubicBezTo>
                  <a:pt x="1555728" y="999570"/>
                  <a:pt x="1555199" y="1004512"/>
                  <a:pt x="1550481" y="1009418"/>
                </a:cubicBezTo>
                <a:cubicBezTo>
                  <a:pt x="1546973" y="1013041"/>
                  <a:pt x="1541872" y="1015578"/>
                  <a:pt x="1536509" y="1016368"/>
                </a:cubicBezTo>
                <a:cubicBezTo>
                  <a:pt x="1535944" y="1016447"/>
                  <a:pt x="1535458" y="1016817"/>
                  <a:pt x="1535270" y="1017346"/>
                </a:cubicBezTo>
                <a:cubicBezTo>
                  <a:pt x="1535038" y="1017875"/>
                  <a:pt x="1535125" y="1018476"/>
                  <a:pt x="1535466" y="1018933"/>
                </a:cubicBezTo>
                <a:lnTo>
                  <a:pt x="1541647" y="1027194"/>
                </a:lnTo>
                <a:cubicBezTo>
                  <a:pt x="1541951" y="1027615"/>
                  <a:pt x="1542444" y="1027847"/>
                  <a:pt x="1542937" y="1027847"/>
                </a:cubicBezTo>
                <a:cubicBezTo>
                  <a:pt x="1543089" y="1027847"/>
                  <a:pt x="1543241" y="1027803"/>
                  <a:pt x="1543394" y="1027760"/>
                </a:cubicBezTo>
                <a:cubicBezTo>
                  <a:pt x="1549162" y="1026144"/>
                  <a:pt x="1554220" y="1022933"/>
                  <a:pt x="1558974" y="1018071"/>
                </a:cubicBezTo>
                <a:cubicBezTo>
                  <a:pt x="1569091" y="1007614"/>
                  <a:pt x="1569729" y="994627"/>
                  <a:pt x="1560561" y="985757"/>
                </a:cubicBezTo>
                <a:cubicBezTo>
                  <a:pt x="1556293" y="981605"/>
                  <a:pt x="1552141" y="979749"/>
                  <a:pt x="1547039" y="979749"/>
                </a:cubicBezTo>
                <a:cubicBezTo>
                  <a:pt x="1542741" y="979749"/>
                  <a:pt x="1537719" y="981039"/>
                  <a:pt x="1529719" y="984213"/>
                </a:cubicBezTo>
                <a:cubicBezTo>
                  <a:pt x="1523682" y="986590"/>
                  <a:pt x="1520131" y="987569"/>
                  <a:pt x="1517486" y="987569"/>
                </a:cubicBezTo>
                <a:cubicBezTo>
                  <a:pt x="1515037" y="987569"/>
                  <a:pt x="1513189" y="986743"/>
                  <a:pt x="1510964" y="984554"/>
                </a:cubicBezTo>
                <a:cubicBezTo>
                  <a:pt x="1506623" y="980402"/>
                  <a:pt x="1507080" y="974590"/>
                  <a:pt x="1512095" y="969379"/>
                </a:cubicBezTo>
                <a:cubicBezTo>
                  <a:pt x="1517798" y="963488"/>
                  <a:pt x="1525414" y="961111"/>
                  <a:pt x="1529494" y="960205"/>
                </a:cubicBezTo>
                <a:cubicBezTo>
                  <a:pt x="1530023" y="960096"/>
                  <a:pt x="1530480" y="959712"/>
                  <a:pt x="1530668" y="959190"/>
                </a:cubicBezTo>
                <a:cubicBezTo>
                  <a:pt x="1530857" y="958661"/>
                  <a:pt x="1530741" y="958096"/>
                  <a:pt x="1530400" y="957647"/>
                </a:cubicBezTo>
                <a:lnTo>
                  <a:pt x="1523987" y="949334"/>
                </a:lnTo>
                <a:cubicBezTo>
                  <a:pt x="1523682" y="948921"/>
                  <a:pt x="1523189" y="948697"/>
                  <a:pt x="1522697" y="948697"/>
                </a:cubicBezTo>
                <a:close/>
                <a:moveTo>
                  <a:pt x="727698" y="985525"/>
                </a:moveTo>
                <a:lnTo>
                  <a:pt x="741257" y="999156"/>
                </a:lnTo>
                <a:lnTo>
                  <a:pt x="716573" y="1010208"/>
                </a:lnTo>
                <a:close/>
                <a:moveTo>
                  <a:pt x="1211213" y="993960"/>
                </a:moveTo>
                <a:cubicBezTo>
                  <a:pt x="1247092" y="993511"/>
                  <a:pt x="1255992" y="1005142"/>
                  <a:pt x="1257412" y="1007461"/>
                </a:cubicBezTo>
                <a:lnTo>
                  <a:pt x="1260043" y="1053848"/>
                </a:lnTo>
                <a:cubicBezTo>
                  <a:pt x="1260079" y="1054261"/>
                  <a:pt x="1260159" y="1054645"/>
                  <a:pt x="1260267" y="1055022"/>
                </a:cubicBezTo>
                <a:cubicBezTo>
                  <a:pt x="1260267" y="1055138"/>
                  <a:pt x="1260231" y="1055276"/>
                  <a:pt x="1260267" y="1055392"/>
                </a:cubicBezTo>
                <a:lnTo>
                  <a:pt x="1262420" y="1093887"/>
                </a:lnTo>
                <a:cubicBezTo>
                  <a:pt x="1254832" y="1090684"/>
                  <a:pt x="1242607" y="1089590"/>
                  <a:pt x="1222787" y="1094568"/>
                </a:cubicBezTo>
                <a:cubicBezTo>
                  <a:pt x="1212786" y="1097061"/>
                  <a:pt x="1200032" y="1100721"/>
                  <a:pt x="1185241" y="1104982"/>
                </a:cubicBezTo>
                <a:cubicBezTo>
                  <a:pt x="1123599" y="1122722"/>
                  <a:pt x="1020716" y="1152325"/>
                  <a:pt x="995801" y="1128172"/>
                </a:cubicBezTo>
                <a:cubicBezTo>
                  <a:pt x="988250" y="1111714"/>
                  <a:pt x="987649" y="1056559"/>
                  <a:pt x="988214" y="1025499"/>
                </a:cubicBezTo>
                <a:cubicBezTo>
                  <a:pt x="988366" y="1025571"/>
                  <a:pt x="988518" y="1025651"/>
                  <a:pt x="988670" y="1025723"/>
                </a:cubicBezTo>
                <a:cubicBezTo>
                  <a:pt x="997309" y="1030629"/>
                  <a:pt x="1007911" y="1032448"/>
                  <a:pt x="1022028" y="1031470"/>
                </a:cubicBezTo>
                <a:cubicBezTo>
                  <a:pt x="1039956" y="1030187"/>
                  <a:pt x="1061436" y="1024528"/>
                  <a:pt x="1088655" y="1017426"/>
                </a:cubicBezTo>
                <a:cubicBezTo>
                  <a:pt x="1111069" y="1011541"/>
                  <a:pt x="1136506" y="1004852"/>
                  <a:pt x="1165609" y="999229"/>
                </a:cubicBezTo>
                <a:cubicBezTo>
                  <a:pt x="1184291" y="995605"/>
                  <a:pt x="1199249" y="994113"/>
                  <a:pt x="1211213" y="993960"/>
                </a:cubicBezTo>
                <a:close/>
                <a:moveTo>
                  <a:pt x="1001845" y="1014302"/>
                </a:moveTo>
                <a:cubicBezTo>
                  <a:pt x="1005925" y="1014252"/>
                  <a:pt x="1010520" y="1014346"/>
                  <a:pt x="1015237" y="1014628"/>
                </a:cubicBezTo>
                <a:lnTo>
                  <a:pt x="1014078" y="1020897"/>
                </a:lnTo>
                <a:cubicBezTo>
                  <a:pt x="1005773" y="1020817"/>
                  <a:pt x="999273" y="1019310"/>
                  <a:pt x="993990" y="1016324"/>
                </a:cubicBezTo>
                <a:cubicBezTo>
                  <a:pt x="993048" y="1015795"/>
                  <a:pt x="992294" y="1015346"/>
                  <a:pt x="991613" y="1014897"/>
                </a:cubicBezTo>
                <a:cubicBezTo>
                  <a:pt x="994214" y="1014556"/>
                  <a:pt x="997773" y="1014353"/>
                  <a:pt x="1001845" y="1014302"/>
                </a:cubicBezTo>
                <a:close/>
                <a:moveTo>
                  <a:pt x="1221272" y="1022100"/>
                </a:moveTo>
                <a:cubicBezTo>
                  <a:pt x="1215199" y="1022100"/>
                  <a:pt x="1210829" y="1024970"/>
                  <a:pt x="1208228" y="1027310"/>
                </a:cubicBezTo>
                <a:cubicBezTo>
                  <a:pt x="1207851" y="1027607"/>
                  <a:pt x="1207655" y="1028144"/>
                  <a:pt x="1207728" y="1028600"/>
                </a:cubicBezTo>
                <a:cubicBezTo>
                  <a:pt x="1207996" y="1030260"/>
                  <a:pt x="1208257" y="1031919"/>
                  <a:pt x="1208525" y="1033579"/>
                </a:cubicBezTo>
                <a:cubicBezTo>
                  <a:pt x="1208597" y="1034035"/>
                  <a:pt x="1208902" y="1034405"/>
                  <a:pt x="1209358" y="1034557"/>
                </a:cubicBezTo>
                <a:cubicBezTo>
                  <a:pt x="1209851" y="1034709"/>
                  <a:pt x="1210337" y="1034601"/>
                  <a:pt x="1210713" y="1034260"/>
                </a:cubicBezTo>
                <a:cubicBezTo>
                  <a:pt x="1214112" y="1031122"/>
                  <a:pt x="1217467" y="1029615"/>
                  <a:pt x="1220975" y="1029615"/>
                </a:cubicBezTo>
                <a:cubicBezTo>
                  <a:pt x="1226454" y="1029651"/>
                  <a:pt x="1227048" y="1032753"/>
                  <a:pt x="1227048" y="1034977"/>
                </a:cubicBezTo>
                <a:cubicBezTo>
                  <a:pt x="1227048" y="1037586"/>
                  <a:pt x="1225816" y="1039615"/>
                  <a:pt x="1222149" y="1043275"/>
                </a:cubicBezTo>
                <a:cubicBezTo>
                  <a:pt x="1217098" y="1048254"/>
                  <a:pt x="1212069" y="1053515"/>
                  <a:pt x="1207010" y="1058986"/>
                </a:cubicBezTo>
                <a:cubicBezTo>
                  <a:pt x="1206778" y="1059247"/>
                  <a:pt x="1206641" y="1059624"/>
                  <a:pt x="1206641" y="1059965"/>
                </a:cubicBezTo>
                <a:lnTo>
                  <a:pt x="1206641" y="1063965"/>
                </a:lnTo>
                <a:cubicBezTo>
                  <a:pt x="1206641" y="1064726"/>
                  <a:pt x="1207242" y="1065247"/>
                  <a:pt x="1207952" y="1065211"/>
                </a:cubicBezTo>
                <a:cubicBezTo>
                  <a:pt x="1216866" y="1064494"/>
                  <a:pt x="1225729" y="1064450"/>
                  <a:pt x="1234635" y="1065356"/>
                </a:cubicBezTo>
                <a:cubicBezTo>
                  <a:pt x="1235012" y="1065392"/>
                  <a:pt x="1235389" y="1065247"/>
                  <a:pt x="1235657" y="1064987"/>
                </a:cubicBezTo>
                <a:cubicBezTo>
                  <a:pt x="1235882" y="1064726"/>
                  <a:pt x="1236041" y="1064342"/>
                  <a:pt x="1235969" y="1063921"/>
                </a:cubicBezTo>
                <a:cubicBezTo>
                  <a:pt x="1235701" y="1062378"/>
                  <a:pt x="1235469" y="1060798"/>
                  <a:pt x="1235244" y="1059211"/>
                </a:cubicBezTo>
                <a:cubicBezTo>
                  <a:pt x="1235135" y="1058573"/>
                  <a:pt x="1234570" y="1058001"/>
                  <a:pt x="1233925" y="1057964"/>
                </a:cubicBezTo>
                <a:cubicBezTo>
                  <a:pt x="1228758" y="1057479"/>
                  <a:pt x="1223584" y="1057283"/>
                  <a:pt x="1218417" y="1057356"/>
                </a:cubicBezTo>
                <a:cubicBezTo>
                  <a:pt x="1221511" y="1054298"/>
                  <a:pt x="1224606" y="1051348"/>
                  <a:pt x="1227700" y="1048486"/>
                </a:cubicBezTo>
                <a:cubicBezTo>
                  <a:pt x="1232795" y="1043768"/>
                  <a:pt x="1235360" y="1040594"/>
                  <a:pt x="1235360" y="1035231"/>
                </a:cubicBezTo>
                <a:cubicBezTo>
                  <a:pt x="1235360" y="1027760"/>
                  <a:pt x="1229845" y="1022136"/>
                  <a:pt x="1221272" y="1022100"/>
                </a:cubicBezTo>
                <a:close/>
                <a:moveTo>
                  <a:pt x="1196575" y="1023912"/>
                </a:moveTo>
                <a:cubicBezTo>
                  <a:pt x="1196394" y="1023904"/>
                  <a:pt x="1196191" y="1023941"/>
                  <a:pt x="1196024" y="1023999"/>
                </a:cubicBezTo>
                <a:cubicBezTo>
                  <a:pt x="1180885" y="1029883"/>
                  <a:pt x="1172856" y="1040971"/>
                  <a:pt x="1172856" y="1053921"/>
                </a:cubicBezTo>
                <a:cubicBezTo>
                  <a:pt x="1172856" y="1065016"/>
                  <a:pt x="1179001" y="1070262"/>
                  <a:pt x="1188893" y="1068451"/>
                </a:cubicBezTo>
                <a:cubicBezTo>
                  <a:pt x="1197836" y="1066871"/>
                  <a:pt x="1204329" y="1060385"/>
                  <a:pt x="1204329" y="1052189"/>
                </a:cubicBezTo>
                <a:cubicBezTo>
                  <a:pt x="1204329" y="1044116"/>
                  <a:pt x="1198821" y="1039347"/>
                  <a:pt x="1190292" y="1040782"/>
                </a:cubicBezTo>
                <a:cubicBezTo>
                  <a:pt x="1187458" y="1041275"/>
                  <a:pt x="1184820" y="1042333"/>
                  <a:pt x="1182255" y="1043956"/>
                </a:cubicBezTo>
                <a:cubicBezTo>
                  <a:pt x="1184516" y="1038521"/>
                  <a:pt x="1189495" y="1034108"/>
                  <a:pt x="1197379" y="1031086"/>
                </a:cubicBezTo>
                <a:cubicBezTo>
                  <a:pt x="1198060" y="1030825"/>
                  <a:pt x="1198488" y="1030108"/>
                  <a:pt x="1198372" y="1029434"/>
                </a:cubicBezTo>
                <a:cubicBezTo>
                  <a:pt x="1198147" y="1027919"/>
                  <a:pt x="1197916" y="1026412"/>
                  <a:pt x="1197655" y="1024904"/>
                </a:cubicBezTo>
                <a:cubicBezTo>
                  <a:pt x="1197618" y="1024528"/>
                  <a:pt x="1197386" y="1024216"/>
                  <a:pt x="1197089" y="1024064"/>
                </a:cubicBezTo>
                <a:cubicBezTo>
                  <a:pt x="1196937" y="1023970"/>
                  <a:pt x="1196763" y="1023919"/>
                  <a:pt x="1196575" y="1023912"/>
                </a:cubicBezTo>
                <a:close/>
                <a:moveTo>
                  <a:pt x="1158543" y="1032956"/>
                </a:moveTo>
                <a:cubicBezTo>
                  <a:pt x="1156964" y="1032934"/>
                  <a:pt x="1155239" y="1033188"/>
                  <a:pt x="1153377" y="1033731"/>
                </a:cubicBezTo>
                <a:cubicBezTo>
                  <a:pt x="1144470" y="1036376"/>
                  <a:pt x="1138020" y="1044493"/>
                  <a:pt x="1138020" y="1052754"/>
                </a:cubicBezTo>
                <a:cubicBezTo>
                  <a:pt x="1138020" y="1061175"/>
                  <a:pt x="1143419" y="1064639"/>
                  <a:pt x="1152065" y="1062073"/>
                </a:cubicBezTo>
                <a:cubicBezTo>
                  <a:pt x="1154703" y="1061276"/>
                  <a:pt x="1157268" y="1060037"/>
                  <a:pt x="1159717" y="1058378"/>
                </a:cubicBezTo>
                <a:cubicBezTo>
                  <a:pt x="1157188" y="1063849"/>
                  <a:pt x="1152050" y="1068538"/>
                  <a:pt x="1144390" y="1072458"/>
                </a:cubicBezTo>
                <a:cubicBezTo>
                  <a:pt x="1143709" y="1072835"/>
                  <a:pt x="1143231" y="1073661"/>
                  <a:pt x="1143340" y="1074342"/>
                </a:cubicBezTo>
                <a:cubicBezTo>
                  <a:pt x="1143608" y="1075813"/>
                  <a:pt x="1143869" y="1077285"/>
                  <a:pt x="1144137" y="1078719"/>
                </a:cubicBezTo>
                <a:cubicBezTo>
                  <a:pt x="1144216" y="1079096"/>
                  <a:pt x="1144398" y="1079328"/>
                  <a:pt x="1144702" y="1079437"/>
                </a:cubicBezTo>
                <a:cubicBezTo>
                  <a:pt x="1144927" y="1079553"/>
                  <a:pt x="1145188" y="1079553"/>
                  <a:pt x="1145448" y="1079480"/>
                </a:cubicBezTo>
                <a:cubicBezTo>
                  <a:pt x="1145564" y="1079444"/>
                  <a:pt x="1145644" y="1079401"/>
                  <a:pt x="1145724" y="1079372"/>
                </a:cubicBezTo>
                <a:cubicBezTo>
                  <a:pt x="1160819" y="1071632"/>
                  <a:pt x="1169501" y="1060334"/>
                  <a:pt x="1169501" y="1047239"/>
                </a:cubicBezTo>
                <a:cubicBezTo>
                  <a:pt x="1169501" y="1038282"/>
                  <a:pt x="1165399" y="1033050"/>
                  <a:pt x="1158543" y="1032956"/>
                </a:cubicBezTo>
                <a:close/>
                <a:moveTo>
                  <a:pt x="1155036" y="1040724"/>
                </a:moveTo>
                <a:cubicBezTo>
                  <a:pt x="1158971" y="1040485"/>
                  <a:pt x="1161464" y="1043710"/>
                  <a:pt x="1161529" y="1049362"/>
                </a:cubicBezTo>
                <a:cubicBezTo>
                  <a:pt x="1158964" y="1051892"/>
                  <a:pt x="1156253" y="1053587"/>
                  <a:pt x="1153195" y="1054457"/>
                </a:cubicBezTo>
                <a:cubicBezTo>
                  <a:pt x="1148398" y="1055892"/>
                  <a:pt x="1146130" y="1054493"/>
                  <a:pt x="1146130" y="1050000"/>
                </a:cubicBezTo>
                <a:cubicBezTo>
                  <a:pt x="1146130" y="1045696"/>
                  <a:pt x="1148739" y="1042377"/>
                  <a:pt x="1153268" y="1041050"/>
                </a:cubicBezTo>
                <a:cubicBezTo>
                  <a:pt x="1153884" y="1040876"/>
                  <a:pt x="1154471" y="1040760"/>
                  <a:pt x="1155036" y="1040724"/>
                </a:cubicBezTo>
                <a:close/>
                <a:moveTo>
                  <a:pt x="1190785" y="1048087"/>
                </a:moveTo>
                <a:cubicBezTo>
                  <a:pt x="1194481" y="1047891"/>
                  <a:pt x="1196220" y="1049674"/>
                  <a:pt x="1196220" y="1053435"/>
                </a:cubicBezTo>
                <a:cubicBezTo>
                  <a:pt x="1196220" y="1057479"/>
                  <a:pt x="1193466" y="1060385"/>
                  <a:pt x="1189089" y="1061139"/>
                </a:cubicBezTo>
                <a:cubicBezTo>
                  <a:pt x="1184219" y="1062001"/>
                  <a:pt x="1181088" y="1058834"/>
                  <a:pt x="1180820" y="1052645"/>
                </a:cubicBezTo>
                <a:cubicBezTo>
                  <a:pt x="1183313" y="1050305"/>
                  <a:pt x="1186110" y="1048826"/>
                  <a:pt x="1189089" y="1048297"/>
                </a:cubicBezTo>
                <a:cubicBezTo>
                  <a:pt x="1189698" y="1048189"/>
                  <a:pt x="1190263" y="1048116"/>
                  <a:pt x="1190785" y="1048087"/>
                </a:cubicBezTo>
                <a:close/>
                <a:moveTo>
                  <a:pt x="1095076" y="1052928"/>
                </a:moveTo>
                <a:cubicBezTo>
                  <a:pt x="1092489" y="1052921"/>
                  <a:pt x="1089604" y="1053334"/>
                  <a:pt x="1086459" y="1054189"/>
                </a:cubicBezTo>
                <a:cubicBezTo>
                  <a:pt x="1082459" y="1055283"/>
                  <a:pt x="1078423" y="1056298"/>
                  <a:pt x="1074386" y="1057204"/>
                </a:cubicBezTo>
                <a:cubicBezTo>
                  <a:pt x="1073632" y="1057392"/>
                  <a:pt x="1073053" y="1058117"/>
                  <a:pt x="1073053" y="1058870"/>
                </a:cubicBezTo>
                <a:lnTo>
                  <a:pt x="1073053" y="1098800"/>
                </a:lnTo>
                <a:cubicBezTo>
                  <a:pt x="1073053" y="1099554"/>
                  <a:pt x="1073632" y="1100011"/>
                  <a:pt x="1074386" y="1099858"/>
                </a:cubicBezTo>
                <a:cubicBezTo>
                  <a:pt x="1078350" y="1098960"/>
                  <a:pt x="1082271" y="1097974"/>
                  <a:pt x="1086235" y="1096916"/>
                </a:cubicBezTo>
                <a:cubicBezTo>
                  <a:pt x="1100764" y="1092952"/>
                  <a:pt x="1109787" y="1081770"/>
                  <a:pt x="1109787" y="1068639"/>
                </a:cubicBezTo>
                <a:cubicBezTo>
                  <a:pt x="1109787" y="1058349"/>
                  <a:pt x="1104323" y="1052950"/>
                  <a:pt x="1095076" y="1052928"/>
                </a:cubicBezTo>
                <a:close/>
                <a:moveTo>
                  <a:pt x="1092206" y="1060936"/>
                </a:moveTo>
                <a:cubicBezTo>
                  <a:pt x="1098069" y="1060921"/>
                  <a:pt x="1101221" y="1064400"/>
                  <a:pt x="1101221" y="1071328"/>
                </a:cubicBezTo>
                <a:cubicBezTo>
                  <a:pt x="1101221" y="1080386"/>
                  <a:pt x="1096271" y="1086539"/>
                  <a:pt x="1086459" y="1089220"/>
                </a:cubicBezTo>
                <a:cubicBezTo>
                  <a:pt x="1084800" y="1089669"/>
                  <a:pt x="1083104" y="1090082"/>
                  <a:pt x="1081408" y="1090532"/>
                </a:cubicBezTo>
                <a:lnTo>
                  <a:pt x="1081408" y="1063131"/>
                </a:lnTo>
                <a:cubicBezTo>
                  <a:pt x="1083140" y="1062682"/>
                  <a:pt x="1084908" y="1062226"/>
                  <a:pt x="1086640" y="1061776"/>
                </a:cubicBezTo>
                <a:cubicBezTo>
                  <a:pt x="1088699" y="1061218"/>
                  <a:pt x="1090561" y="1060943"/>
                  <a:pt x="1092206" y="1060936"/>
                </a:cubicBezTo>
                <a:close/>
                <a:moveTo>
                  <a:pt x="1037768" y="1062494"/>
                </a:moveTo>
                <a:cubicBezTo>
                  <a:pt x="1035884" y="1062610"/>
                  <a:pt x="1033992" y="1062639"/>
                  <a:pt x="1032065" y="1062682"/>
                </a:cubicBezTo>
                <a:cubicBezTo>
                  <a:pt x="1031536" y="1062682"/>
                  <a:pt x="1031050" y="1063015"/>
                  <a:pt x="1030862" y="1063544"/>
                </a:cubicBezTo>
                <a:cubicBezTo>
                  <a:pt x="1025426" y="1076944"/>
                  <a:pt x="1019948" y="1090075"/>
                  <a:pt x="1014513" y="1102837"/>
                </a:cubicBezTo>
                <a:cubicBezTo>
                  <a:pt x="1014324" y="1103250"/>
                  <a:pt x="1014404" y="1103706"/>
                  <a:pt x="1014629" y="1104119"/>
                </a:cubicBezTo>
                <a:cubicBezTo>
                  <a:pt x="1014890" y="1104540"/>
                  <a:pt x="1015303" y="1104808"/>
                  <a:pt x="1015759" y="1104844"/>
                </a:cubicBezTo>
                <a:cubicBezTo>
                  <a:pt x="1017643" y="1105033"/>
                  <a:pt x="1019578" y="1105185"/>
                  <a:pt x="1021506" y="1105293"/>
                </a:cubicBezTo>
                <a:cubicBezTo>
                  <a:pt x="1022035" y="1105330"/>
                  <a:pt x="1022564" y="1105033"/>
                  <a:pt x="1022752" y="1104504"/>
                </a:cubicBezTo>
                <a:cubicBezTo>
                  <a:pt x="1024223" y="1100880"/>
                  <a:pt x="1025651" y="1097221"/>
                  <a:pt x="1027122" y="1093517"/>
                </a:cubicBezTo>
                <a:cubicBezTo>
                  <a:pt x="1032260" y="1093597"/>
                  <a:pt x="1037434" y="1093438"/>
                  <a:pt x="1042565" y="1093025"/>
                </a:cubicBezTo>
                <a:cubicBezTo>
                  <a:pt x="1044080" y="1096728"/>
                  <a:pt x="1045580" y="1100424"/>
                  <a:pt x="1047123" y="1104119"/>
                </a:cubicBezTo>
                <a:cubicBezTo>
                  <a:pt x="1047312" y="1104612"/>
                  <a:pt x="1047805" y="1104880"/>
                  <a:pt x="1048370" y="1104844"/>
                </a:cubicBezTo>
                <a:cubicBezTo>
                  <a:pt x="1048450" y="1104808"/>
                  <a:pt x="1048522" y="1104801"/>
                  <a:pt x="1048638" y="1104757"/>
                </a:cubicBezTo>
                <a:cubicBezTo>
                  <a:pt x="1050450" y="1104156"/>
                  <a:pt x="1052305" y="1103561"/>
                  <a:pt x="1054117" y="1102916"/>
                </a:cubicBezTo>
                <a:cubicBezTo>
                  <a:pt x="1054530" y="1102772"/>
                  <a:pt x="1054863" y="1102460"/>
                  <a:pt x="1055051" y="1102083"/>
                </a:cubicBezTo>
                <a:cubicBezTo>
                  <a:pt x="1055240" y="1101706"/>
                  <a:pt x="1055240" y="1101250"/>
                  <a:pt x="1055095" y="1100909"/>
                </a:cubicBezTo>
                <a:cubicBezTo>
                  <a:pt x="1049732" y="1088604"/>
                  <a:pt x="1044377" y="1076082"/>
                  <a:pt x="1039014" y="1063247"/>
                </a:cubicBezTo>
                <a:cubicBezTo>
                  <a:pt x="1038790" y="1062755"/>
                  <a:pt x="1038297" y="1062457"/>
                  <a:pt x="1037768" y="1062494"/>
                </a:cubicBezTo>
                <a:close/>
                <a:moveTo>
                  <a:pt x="1034826" y="1074074"/>
                </a:moveTo>
                <a:cubicBezTo>
                  <a:pt x="1036369" y="1077958"/>
                  <a:pt x="1037956" y="1081857"/>
                  <a:pt x="1039536" y="1085705"/>
                </a:cubicBezTo>
                <a:cubicBezTo>
                  <a:pt x="1036405" y="1085894"/>
                  <a:pt x="1033282" y="1086010"/>
                  <a:pt x="1030108" y="1086046"/>
                </a:cubicBezTo>
                <a:cubicBezTo>
                  <a:pt x="1031695" y="1082082"/>
                  <a:pt x="1033239" y="1078074"/>
                  <a:pt x="1034826" y="1074074"/>
                </a:cubicBezTo>
                <a:close/>
                <a:moveTo>
                  <a:pt x="1112504" y="1081473"/>
                </a:moveTo>
                <a:cubicBezTo>
                  <a:pt x="1112185" y="1081488"/>
                  <a:pt x="1111867" y="1081553"/>
                  <a:pt x="1111526" y="1081662"/>
                </a:cubicBezTo>
                <a:cubicBezTo>
                  <a:pt x="1109374" y="1082336"/>
                  <a:pt x="1107591" y="1084676"/>
                  <a:pt x="1107591" y="1086872"/>
                </a:cubicBezTo>
                <a:cubicBezTo>
                  <a:pt x="1107591" y="1089061"/>
                  <a:pt x="1109374" y="1090307"/>
                  <a:pt x="1111526" y="1089626"/>
                </a:cubicBezTo>
                <a:cubicBezTo>
                  <a:pt x="1113715" y="1088952"/>
                  <a:pt x="1115447" y="1086611"/>
                  <a:pt x="1115447" y="1084423"/>
                </a:cubicBezTo>
                <a:cubicBezTo>
                  <a:pt x="1115447" y="1082538"/>
                  <a:pt x="1114200" y="1081379"/>
                  <a:pt x="1112504" y="1081473"/>
                </a:cubicBezTo>
                <a:close/>
                <a:moveTo>
                  <a:pt x="1061617" y="1094735"/>
                </a:moveTo>
                <a:cubicBezTo>
                  <a:pt x="1061421" y="1094742"/>
                  <a:pt x="1061226" y="1094757"/>
                  <a:pt x="1061023" y="1094793"/>
                </a:cubicBezTo>
                <a:cubicBezTo>
                  <a:pt x="1058834" y="1095177"/>
                  <a:pt x="1057059" y="1097213"/>
                  <a:pt x="1057059" y="1099438"/>
                </a:cubicBezTo>
                <a:cubicBezTo>
                  <a:pt x="1057059" y="1101627"/>
                  <a:pt x="1058834" y="1103141"/>
                  <a:pt x="1061023" y="1102764"/>
                </a:cubicBezTo>
                <a:cubicBezTo>
                  <a:pt x="1063175" y="1102387"/>
                  <a:pt x="1064943" y="1100279"/>
                  <a:pt x="1064943" y="1098054"/>
                </a:cubicBezTo>
                <a:cubicBezTo>
                  <a:pt x="1064943" y="1096068"/>
                  <a:pt x="1063494" y="1094699"/>
                  <a:pt x="1061617" y="1094742"/>
                </a:cubicBezTo>
                <a:close/>
                <a:moveTo>
                  <a:pt x="1248665" y="1101996"/>
                </a:moveTo>
                <a:cubicBezTo>
                  <a:pt x="1257796" y="1102380"/>
                  <a:pt x="1261282" y="1105380"/>
                  <a:pt x="1262391" y="1106728"/>
                </a:cubicBezTo>
                <a:cubicBezTo>
                  <a:pt x="1262767" y="1107178"/>
                  <a:pt x="1263028" y="1107678"/>
                  <a:pt x="1263209" y="1108127"/>
                </a:cubicBezTo>
                <a:lnTo>
                  <a:pt x="1263485" y="1112236"/>
                </a:lnTo>
                <a:cubicBezTo>
                  <a:pt x="1263333" y="1112685"/>
                  <a:pt x="1263180" y="1113113"/>
                  <a:pt x="1263028" y="1113446"/>
                </a:cubicBezTo>
                <a:cubicBezTo>
                  <a:pt x="1261862" y="1115975"/>
                  <a:pt x="1258876" y="1118990"/>
                  <a:pt x="1254194" y="1119142"/>
                </a:cubicBezTo>
                <a:cubicBezTo>
                  <a:pt x="1246005" y="1118577"/>
                  <a:pt x="1208605" y="1116838"/>
                  <a:pt x="1197966" y="1131368"/>
                </a:cubicBezTo>
                <a:cubicBezTo>
                  <a:pt x="1195662" y="1125215"/>
                  <a:pt x="1194444" y="1118425"/>
                  <a:pt x="1193915" y="1113751"/>
                </a:cubicBezTo>
                <a:cubicBezTo>
                  <a:pt x="1206184" y="1110236"/>
                  <a:pt x="1216866" y="1107185"/>
                  <a:pt x="1225395" y="1105069"/>
                </a:cubicBezTo>
                <a:cubicBezTo>
                  <a:pt x="1235657" y="1102496"/>
                  <a:pt x="1243179" y="1101772"/>
                  <a:pt x="1248665" y="1101996"/>
                </a:cubicBezTo>
                <a:close/>
                <a:moveTo>
                  <a:pt x="1219663" y="1131708"/>
                </a:moveTo>
                <a:cubicBezTo>
                  <a:pt x="1220866" y="1137143"/>
                  <a:pt x="1223316" y="1141035"/>
                  <a:pt x="1226185" y="1143752"/>
                </a:cubicBezTo>
                <a:cubicBezTo>
                  <a:pt x="1219997" y="1145868"/>
                  <a:pt x="1212757" y="1147224"/>
                  <a:pt x="1207931" y="1144774"/>
                </a:cubicBezTo>
                <a:cubicBezTo>
                  <a:pt x="1207546" y="1144622"/>
                  <a:pt x="1207206" y="1144361"/>
                  <a:pt x="1206865" y="1144136"/>
                </a:cubicBezTo>
                <a:cubicBezTo>
                  <a:pt x="1205133" y="1140209"/>
                  <a:pt x="1206155" y="1138549"/>
                  <a:pt x="1206568" y="1137904"/>
                </a:cubicBezTo>
                <a:cubicBezTo>
                  <a:pt x="1208460" y="1135078"/>
                  <a:pt x="1213395" y="1133027"/>
                  <a:pt x="1219663" y="1131708"/>
                </a:cubicBezTo>
                <a:close/>
                <a:moveTo>
                  <a:pt x="2121357" y="1248491"/>
                </a:moveTo>
                <a:lnTo>
                  <a:pt x="2065687" y="1258723"/>
                </a:lnTo>
                <a:lnTo>
                  <a:pt x="2119089" y="1305719"/>
                </a:lnTo>
                <a:lnTo>
                  <a:pt x="2149026" y="1305719"/>
                </a:lnTo>
                <a:close/>
                <a:moveTo>
                  <a:pt x="1509790" y="1323111"/>
                </a:moveTo>
                <a:cubicBezTo>
                  <a:pt x="1460946" y="1323111"/>
                  <a:pt x="1425365" y="1349990"/>
                  <a:pt x="1425365" y="1396188"/>
                </a:cubicBezTo>
                <a:cubicBezTo>
                  <a:pt x="1425365" y="1436727"/>
                  <a:pt x="1445815" y="1453373"/>
                  <a:pt x="1496543" y="1474208"/>
                </a:cubicBezTo>
                <a:cubicBezTo>
                  <a:pt x="1534436" y="1490513"/>
                  <a:pt x="1543502" y="1498434"/>
                  <a:pt x="1543502" y="1517761"/>
                </a:cubicBezTo>
                <a:cubicBezTo>
                  <a:pt x="1543502" y="1538589"/>
                  <a:pt x="1527610" y="1549575"/>
                  <a:pt x="1504507" y="1549575"/>
                </a:cubicBezTo>
                <a:cubicBezTo>
                  <a:pt x="1478390" y="1549575"/>
                  <a:pt x="1451105" y="1539350"/>
                  <a:pt x="1429140" y="1526479"/>
                </a:cubicBezTo>
                <a:lnTo>
                  <a:pt x="1421553" y="1572294"/>
                </a:lnTo>
                <a:cubicBezTo>
                  <a:pt x="1444692" y="1583280"/>
                  <a:pt x="1471940" y="1590454"/>
                  <a:pt x="1503761" y="1590454"/>
                </a:cubicBezTo>
                <a:cubicBezTo>
                  <a:pt x="1554112" y="1590454"/>
                  <a:pt x="1591628" y="1563952"/>
                  <a:pt x="1591628" y="1512848"/>
                </a:cubicBezTo>
                <a:cubicBezTo>
                  <a:pt x="1591628" y="1472309"/>
                  <a:pt x="1571924" y="1453779"/>
                  <a:pt x="1518138" y="1431770"/>
                </a:cubicBezTo>
                <a:cubicBezTo>
                  <a:pt x="1481796" y="1416639"/>
                  <a:pt x="1473440" y="1408711"/>
                  <a:pt x="1473440" y="1392029"/>
                </a:cubicBezTo>
                <a:cubicBezTo>
                  <a:pt x="1473440" y="1376136"/>
                  <a:pt x="1484426" y="1364034"/>
                  <a:pt x="1509449" y="1364034"/>
                </a:cubicBezTo>
                <a:cubicBezTo>
                  <a:pt x="1529871" y="1364034"/>
                  <a:pt x="1552213" y="1371955"/>
                  <a:pt x="1571163" y="1384485"/>
                </a:cubicBezTo>
                <a:lnTo>
                  <a:pt x="1578722" y="1339004"/>
                </a:lnTo>
                <a:cubicBezTo>
                  <a:pt x="1559808" y="1329155"/>
                  <a:pt x="1539343" y="1323111"/>
                  <a:pt x="1509790" y="1323111"/>
                </a:cubicBezTo>
                <a:close/>
                <a:moveTo>
                  <a:pt x="728988" y="1323495"/>
                </a:moveTo>
                <a:lnTo>
                  <a:pt x="675951" y="1332583"/>
                </a:lnTo>
                <a:lnTo>
                  <a:pt x="772128" y="1588570"/>
                </a:lnTo>
                <a:lnTo>
                  <a:pt x="821385" y="1588570"/>
                </a:lnTo>
                <a:lnTo>
                  <a:pt x="919442" y="1326126"/>
                </a:lnTo>
                <a:lnTo>
                  <a:pt x="867199" y="1326126"/>
                </a:lnTo>
                <a:lnTo>
                  <a:pt x="798666" y="1523827"/>
                </a:lnTo>
                <a:close/>
                <a:moveTo>
                  <a:pt x="2107741" y="1324996"/>
                </a:moveTo>
                <a:lnTo>
                  <a:pt x="2009676" y="1587439"/>
                </a:lnTo>
                <a:lnTo>
                  <a:pt x="2059274" y="1587439"/>
                </a:lnTo>
                <a:lnTo>
                  <a:pt x="2083123" y="1521153"/>
                </a:lnTo>
                <a:lnTo>
                  <a:pt x="2181977" y="1521153"/>
                </a:lnTo>
                <a:lnTo>
                  <a:pt x="2206957" y="1590070"/>
                </a:lnTo>
                <a:lnTo>
                  <a:pt x="2256938" y="1581012"/>
                </a:lnTo>
                <a:lnTo>
                  <a:pt x="2161142" y="1324996"/>
                </a:lnTo>
                <a:close/>
                <a:moveTo>
                  <a:pt x="0" y="1326126"/>
                </a:moveTo>
                <a:lnTo>
                  <a:pt x="0" y="1486324"/>
                </a:lnTo>
                <a:cubicBezTo>
                  <a:pt x="0" y="1554488"/>
                  <a:pt x="41296" y="1591969"/>
                  <a:pt x="104555" y="1591969"/>
                </a:cubicBezTo>
                <a:cubicBezTo>
                  <a:pt x="167776" y="1591969"/>
                  <a:pt x="210951" y="1554488"/>
                  <a:pt x="210951" y="1485187"/>
                </a:cubicBezTo>
                <a:lnTo>
                  <a:pt x="210951" y="1326126"/>
                </a:lnTo>
                <a:lnTo>
                  <a:pt x="160605" y="1326126"/>
                </a:lnTo>
                <a:lnTo>
                  <a:pt x="160605" y="1484810"/>
                </a:lnTo>
                <a:cubicBezTo>
                  <a:pt x="160605" y="1524965"/>
                  <a:pt x="142026" y="1548444"/>
                  <a:pt x="104923" y="1548444"/>
                </a:cubicBezTo>
                <a:cubicBezTo>
                  <a:pt x="68199" y="1548444"/>
                  <a:pt x="50006" y="1523421"/>
                  <a:pt x="50006" y="1483672"/>
                </a:cubicBezTo>
                <a:lnTo>
                  <a:pt x="50006" y="1326126"/>
                </a:lnTo>
                <a:close/>
                <a:moveTo>
                  <a:pt x="282131" y="1326126"/>
                </a:moveTo>
                <a:lnTo>
                  <a:pt x="282131" y="1587439"/>
                </a:lnTo>
                <a:lnTo>
                  <a:pt x="328712" y="1587439"/>
                </a:lnTo>
                <a:lnTo>
                  <a:pt x="328712" y="1407544"/>
                </a:lnTo>
                <a:lnTo>
                  <a:pt x="451795" y="1587439"/>
                </a:lnTo>
                <a:lnTo>
                  <a:pt x="493421" y="1587439"/>
                </a:lnTo>
                <a:lnTo>
                  <a:pt x="493421" y="1326126"/>
                </a:lnTo>
                <a:lnTo>
                  <a:pt x="446855" y="1326126"/>
                </a:lnTo>
                <a:lnTo>
                  <a:pt x="446855" y="1497303"/>
                </a:lnTo>
                <a:lnTo>
                  <a:pt x="329462" y="1326126"/>
                </a:lnTo>
                <a:close/>
                <a:moveTo>
                  <a:pt x="569556" y="1326126"/>
                </a:moveTo>
                <a:lnTo>
                  <a:pt x="569556" y="1587439"/>
                </a:lnTo>
                <a:lnTo>
                  <a:pt x="619901" y="1587439"/>
                </a:lnTo>
                <a:lnTo>
                  <a:pt x="619901" y="1326126"/>
                </a:lnTo>
                <a:close/>
                <a:moveTo>
                  <a:pt x="973974" y="1326126"/>
                </a:moveTo>
                <a:lnTo>
                  <a:pt x="973974" y="1587439"/>
                </a:lnTo>
                <a:lnTo>
                  <a:pt x="1129643" y="1587439"/>
                </a:lnTo>
                <a:lnTo>
                  <a:pt x="1129643" y="1545046"/>
                </a:lnTo>
                <a:lnTo>
                  <a:pt x="1023571" y="1545046"/>
                </a:lnTo>
                <a:lnTo>
                  <a:pt x="1023571" y="1473070"/>
                </a:lnTo>
                <a:lnTo>
                  <a:pt x="1109178" y="1473070"/>
                </a:lnTo>
                <a:lnTo>
                  <a:pt x="1102352" y="1429886"/>
                </a:lnTo>
                <a:lnTo>
                  <a:pt x="1023571" y="1429886"/>
                </a:lnTo>
                <a:lnTo>
                  <a:pt x="1023571" y="1368564"/>
                </a:lnTo>
                <a:lnTo>
                  <a:pt x="1125824" y="1368564"/>
                </a:lnTo>
                <a:lnTo>
                  <a:pt x="1125824" y="1326126"/>
                </a:lnTo>
                <a:close/>
                <a:moveTo>
                  <a:pt x="1189089" y="1326126"/>
                </a:moveTo>
                <a:lnTo>
                  <a:pt x="1189089" y="1587439"/>
                </a:lnTo>
                <a:lnTo>
                  <a:pt x="1239056" y="1587439"/>
                </a:lnTo>
                <a:lnTo>
                  <a:pt x="1239056" y="1487455"/>
                </a:lnTo>
                <a:lnTo>
                  <a:pt x="1261782" y="1487455"/>
                </a:lnTo>
                <a:lnTo>
                  <a:pt x="1329945" y="1590070"/>
                </a:lnTo>
                <a:lnTo>
                  <a:pt x="1381043" y="1580642"/>
                </a:lnTo>
                <a:lnTo>
                  <a:pt x="1311379" y="1478012"/>
                </a:lnTo>
                <a:cubicBezTo>
                  <a:pt x="1343577" y="1466236"/>
                  <a:pt x="1363650" y="1442380"/>
                  <a:pt x="1363650" y="1404522"/>
                </a:cubicBezTo>
                <a:cubicBezTo>
                  <a:pt x="1363650" y="1353758"/>
                  <a:pt x="1328431" y="1326126"/>
                  <a:pt x="1270123" y="1326126"/>
                </a:cubicBezTo>
                <a:close/>
                <a:moveTo>
                  <a:pt x="1655219" y="1326126"/>
                </a:moveTo>
                <a:lnTo>
                  <a:pt x="1655219" y="1587439"/>
                </a:lnTo>
                <a:lnTo>
                  <a:pt x="1705570" y="1587439"/>
                </a:lnTo>
                <a:lnTo>
                  <a:pt x="1705570" y="1326126"/>
                </a:lnTo>
                <a:close/>
                <a:moveTo>
                  <a:pt x="1764647" y="1326126"/>
                </a:moveTo>
                <a:lnTo>
                  <a:pt x="1764647" y="1369694"/>
                </a:lnTo>
                <a:lnTo>
                  <a:pt x="1842282" y="1369694"/>
                </a:lnTo>
                <a:lnTo>
                  <a:pt x="1842282" y="1587439"/>
                </a:lnTo>
                <a:lnTo>
                  <a:pt x="1892625" y="1587439"/>
                </a:lnTo>
                <a:lnTo>
                  <a:pt x="1892625" y="1369694"/>
                </a:lnTo>
                <a:lnTo>
                  <a:pt x="1974834" y="1369694"/>
                </a:lnTo>
                <a:lnTo>
                  <a:pt x="1967630" y="1326126"/>
                </a:lnTo>
                <a:close/>
                <a:moveTo>
                  <a:pt x="1238686" y="1366295"/>
                </a:moveTo>
                <a:lnTo>
                  <a:pt x="1266311" y="1366295"/>
                </a:lnTo>
                <a:cubicBezTo>
                  <a:pt x="1297755" y="1366295"/>
                  <a:pt x="1314437" y="1381057"/>
                  <a:pt x="1314437" y="1407175"/>
                </a:cubicBezTo>
                <a:cubicBezTo>
                  <a:pt x="1314437" y="1434459"/>
                  <a:pt x="1295110" y="1449213"/>
                  <a:pt x="1264050" y="1449213"/>
                </a:cubicBezTo>
                <a:lnTo>
                  <a:pt x="1238686" y="1449213"/>
                </a:lnTo>
                <a:close/>
                <a:moveTo>
                  <a:pt x="2132336" y="1379542"/>
                </a:moveTo>
                <a:lnTo>
                  <a:pt x="2167933" y="1480281"/>
                </a:lnTo>
                <a:lnTo>
                  <a:pt x="2096754" y="1480281"/>
                </a:lnTo>
                <a:close/>
                <a:moveTo>
                  <a:pt x="1011085" y="1715078"/>
                </a:moveTo>
                <a:lnTo>
                  <a:pt x="913028" y="1977522"/>
                </a:lnTo>
                <a:lnTo>
                  <a:pt x="962625" y="1977522"/>
                </a:lnTo>
                <a:lnTo>
                  <a:pt x="986475" y="1911235"/>
                </a:lnTo>
                <a:lnTo>
                  <a:pt x="1085329" y="1911235"/>
                </a:lnTo>
                <a:lnTo>
                  <a:pt x="1110309" y="1980152"/>
                </a:lnTo>
                <a:lnTo>
                  <a:pt x="1160283" y="1971065"/>
                </a:lnTo>
                <a:lnTo>
                  <a:pt x="1064494" y="1715078"/>
                </a:lnTo>
                <a:close/>
                <a:moveTo>
                  <a:pt x="1894553" y="1715078"/>
                </a:moveTo>
                <a:lnTo>
                  <a:pt x="1796460" y="1977522"/>
                </a:lnTo>
                <a:lnTo>
                  <a:pt x="1846086" y="1977522"/>
                </a:lnTo>
                <a:lnTo>
                  <a:pt x="1869907" y="1911235"/>
                </a:lnTo>
                <a:lnTo>
                  <a:pt x="1968761" y="1911235"/>
                </a:lnTo>
                <a:lnTo>
                  <a:pt x="1993740" y="1980152"/>
                </a:lnTo>
                <a:lnTo>
                  <a:pt x="2043758" y="1971065"/>
                </a:lnTo>
                <a:lnTo>
                  <a:pt x="1947926" y="1715078"/>
                </a:lnTo>
                <a:close/>
                <a:moveTo>
                  <a:pt x="215862" y="1716208"/>
                </a:moveTo>
                <a:lnTo>
                  <a:pt x="215862" y="1977522"/>
                </a:lnTo>
                <a:lnTo>
                  <a:pt x="298776" y="1977522"/>
                </a:lnTo>
                <a:cubicBezTo>
                  <a:pt x="387776" y="1977522"/>
                  <a:pt x="436621" y="1924105"/>
                  <a:pt x="436621" y="1846470"/>
                </a:cubicBezTo>
                <a:cubicBezTo>
                  <a:pt x="436621" y="1769625"/>
                  <a:pt x="389663" y="1716208"/>
                  <a:pt x="298776" y="1716208"/>
                </a:cubicBezTo>
                <a:close/>
                <a:moveTo>
                  <a:pt x="503273" y="1716208"/>
                </a:moveTo>
                <a:lnTo>
                  <a:pt x="503273" y="1977522"/>
                </a:lnTo>
                <a:lnTo>
                  <a:pt x="553661" y="1977522"/>
                </a:lnTo>
                <a:lnTo>
                  <a:pt x="553661" y="1716208"/>
                </a:lnTo>
                <a:close/>
                <a:moveTo>
                  <a:pt x="729364" y="1716208"/>
                </a:moveTo>
                <a:lnTo>
                  <a:pt x="729364" y="1977522"/>
                </a:lnTo>
                <a:lnTo>
                  <a:pt x="779331" y="1977522"/>
                </a:lnTo>
                <a:lnTo>
                  <a:pt x="779331" y="1881306"/>
                </a:lnTo>
                <a:lnTo>
                  <a:pt x="801681" y="1881306"/>
                </a:lnTo>
                <a:cubicBezTo>
                  <a:pt x="861503" y="1881306"/>
                  <a:pt x="901665" y="1852920"/>
                  <a:pt x="901665" y="1796489"/>
                </a:cubicBezTo>
                <a:cubicBezTo>
                  <a:pt x="901665" y="1743840"/>
                  <a:pt x="865692" y="1716208"/>
                  <a:pt x="805826" y="1716208"/>
                </a:cubicBezTo>
                <a:close/>
                <a:moveTo>
                  <a:pt x="1214822" y="1716208"/>
                </a:moveTo>
                <a:lnTo>
                  <a:pt x="1214822" y="1977522"/>
                </a:lnTo>
                <a:lnTo>
                  <a:pt x="1264797" y="1977522"/>
                </a:lnTo>
                <a:lnTo>
                  <a:pt x="1264797" y="1877537"/>
                </a:lnTo>
                <a:lnTo>
                  <a:pt x="1287515" y="1877537"/>
                </a:lnTo>
                <a:lnTo>
                  <a:pt x="1355679" y="1980152"/>
                </a:lnTo>
                <a:lnTo>
                  <a:pt x="1406791" y="1970688"/>
                </a:lnTo>
                <a:lnTo>
                  <a:pt x="1337113" y="1868051"/>
                </a:lnTo>
                <a:cubicBezTo>
                  <a:pt x="1369303" y="1856319"/>
                  <a:pt x="1389399" y="1832469"/>
                  <a:pt x="1389399" y="1794612"/>
                </a:cubicBezTo>
                <a:cubicBezTo>
                  <a:pt x="1389399" y="1743840"/>
                  <a:pt x="1354179" y="1716208"/>
                  <a:pt x="1295864" y="1716208"/>
                </a:cubicBezTo>
                <a:close/>
                <a:moveTo>
                  <a:pt x="1471179" y="1716208"/>
                </a:moveTo>
                <a:lnTo>
                  <a:pt x="1451105" y="1977522"/>
                </a:lnTo>
                <a:lnTo>
                  <a:pt x="1496173" y="1977522"/>
                </a:lnTo>
                <a:lnTo>
                  <a:pt x="1509420" y="1786640"/>
                </a:lnTo>
                <a:lnTo>
                  <a:pt x="1575693" y="1978268"/>
                </a:lnTo>
                <a:lnTo>
                  <a:pt x="1619623" y="1978268"/>
                </a:lnTo>
                <a:lnTo>
                  <a:pt x="1685497" y="1786640"/>
                </a:lnTo>
                <a:lnTo>
                  <a:pt x="1699534" y="1977522"/>
                </a:lnTo>
                <a:lnTo>
                  <a:pt x="1749501" y="1977522"/>
                </a:lnTo>
                <a:lnTo>
                  <a:pt x="1729427" y="1716208"/>
                </a:lnTo>
                <a:lnTo>
                  <a:pt x="1666952" y="1716208"/>
                </a:lnTo>
                <a:lnTo>
                  <a:pt x="1601057" y="1913503"/>
                </a:lnTo>
                <a:lnTo>
                  <a:pt x="1534784" y="1716208"/>
                </a:lnTo>
                <a:close/>
                <a:moveTo>
                  <a:pt x="779331" y="1756378"/>
                </a:moveTo>
                <a:lnTo>
                  <a:pt x="803195" y="1756378"/>
                </a:lnTo>
                <a:cubicBezTo>
                  <a:pt x="835393" y="1756378"/>
                  <a:pt x="852452" y="1770371"/>
                  <a:pt x="852452" y="1797626"/>
                </a:cubicBezTo>
                <a:cubicBezTo>
                  <a:pt x="852452" y="1827556"/>
                  <a:pt x="833494" y="1840810"/>
                  <a:pt x="801296" y="1840810"/>
                </a:cubicBezTo>
                <a:lnTo>
                  <a:pt x="779331" y="1840810"/>
                </a:lnTo>
                <a:close/>
                <a:moveTo>
                  <a:pt x="1264420" y="1756378"/>
                </a:moveTo>
                <a:lnTo>
                  <a:pt x="1292045" y="1756378"/>
                </a:lnTo>
                <a:cubicBezTo>
                  <a:pt x="1323489" y="1756378"/>
                  <a:pt x="1340171" y="1771139"/>
                  <a:pt x="1340171" y="1797257"/>
                </a:cubicBezTo>
                <a:cubicBezTo>
                  <a:pt x="1340171" y="1824505"/>
                  <a:pt x="1320843" y="1839267"/>
                  <a:pt x="1289784" y="1839267"/>
                </a:cubicBezTo>
                <a:lnTo>
                  <a:pt x="1264420" y="1839267"/>
                </a:lnTo>
                <a:close/>
                <a:moveTo>
                  <a:pt x="265825" y="1757472"/>
                </a:moveTo>
                <a:lnTo>
                  <a:pt x="298408" y="1757472"/>
                </a:lnTo>
                <a:cubicBezTo>
                  <a:pt x="350684" y="1757472"/>
                  <a:pt x="385512" y="1786648"/>
                  <a:pt x="385512" y="1846854"/>
                </a:cubicBezTo>
                <a:cubicBezTo>
                  <a:pt x="385512" y="1908220"/>
                  <a:pt x="352561" y="1936222"/>
                  <a:pt x="297644" y="1936222"/>
                </a:cubicBezTo>
                <a:lnTo>
                  <a:pt x="265825" y="1936222"/>
                </a:lnTo>
                <a:close/>
                <a:moveTo>
                  <a:pt x="1035688" y="1769625"/>
                </a:moveTo>
                <a:lnTo>
                  <a:pt x="1071284" y="1870319"/>
                </a:lnTo>
                <a:lnTo>
                  <a:pt x="1000106" y="1870319"/>
                </a:lnTo>
                <a:close/>
                <a:moveTo>
                  <a:pt x="1919163" y="1769625"/>
                </a:moveTo>
                <a:lnTo>
                  <a:pt x="1954760" y="1870319"/>
                </a:lnTo>
                <a:lnTo>
                  <a:pt x="1883567" y="1870319"/>
                </a:lnTo>
                <a:close/>
              </a:path>
            </a:pathLst>
          </a:custGeom>
          <a:solidFill>
            <a:srgbClr val="0070C0"/>
          </a:solidFill>
          <a:ln w="722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CD10DFD9-01A5-E8D0-8A37-2F522E417454}"/>
              </a:ext>
            </a:extLst>
          </p:cNvPr>
          <p:cNvCxnSpPr>
            <a:cxnSpLocks/>
          </p:cNvCxnSpPr>
          <p:nvPr/>
        </p:nvCxnSpPr>
        <p:spPr>
          <a:xfrm>
            <a:off x="-24000" y="4306380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87CA3F3-CB87-83FB-E7DE-6A8C4BD5075E}"/>
              </a:ext>
            </a:extLst>
          </p:cNvPr>
          <p:cNvSpPr txBox="1"/>
          <p:nvPr/>
        </p:nvSpPr>
        <p:spPr>
          <a:xfrm>
            <a:off x="5506193" y="5040478"/>
            <a:ext cx="612766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b="1" i="0" u="none" strike="noStrike" noProof="0" dirty="0" err="1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EGRUiEN</a:t>
            </a:r>
            <a:r>
              <a:rPr lang="en-US" sz="1800" b="1" i="0" u="none" strike="noStrike" noProof="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KICK OFF PRESENTATION</a:t>
            </a:r>
          </a:p>
          <a:p>
            <a:pPr algn="r"/>
            <a:r>
              <a:rPr lang="en-US" sz="1800" b="1" i="0" u="none" strike="noStrike" noProof="0" dirty="0">
                <a:solidFill>
                  <a:srgbClr val="0070C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University of Jyväskylä</a:t>
            </a:r>
          </a:p>
          <a:p>
            <a:pPr algn="r"/>
            <a:r>
              <a:rPr lang="en-US" b="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March 2025</a:t>
            </a:r>
            <a:endParaRPr lang="en-US" sz="1800" b="1" i="0" u="none" strike="noStrike" noProof="0" dirty="0">
              <a:solidFill>
                <a:srgbClr val="0070C0"/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789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CB9C1A-1427-B8A9-4E6A-EA85D5D84F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139072F0-B5D8-353A-2BAA-D64E29AD9CED}"/>
              </a:ext>
            </a:extLst>
          </p:cNvPr>
          <p:cNvSpPr txBox="1"/>
          <p:nvPr/>
        </p:nvSpPr>
        <p:spPr>
          <a:xfrm>
            <a:off x="5601810" y="377576"/>
            <a:ext cx="60998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4000" b="1" i="0" u="none" strike="noStrike" noProof="0">
                <a:solidFill>
                  <a:srgbClr val="000000"/>
                </a:solidFill>
                <a:effectLst/>
              </a:rPr>
              <a:t>Contents</a:t>
            </a: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C8961D13-752F-C7A4-E7BC-B8B04F26F07B}"/>
              </a:ext>
            </a:extLst>
          </p:cNvPr>
          <p:cNvCxnSpPr>
            <a:cxnSpLocks/>
          </p:cNvCxnSpPr>
          <p:nvPr/>
        </p:nvCxnSpPr>
        <p:spPr>
          <a:xfrm>
            <a:off x="-24000" y="6126480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B5666FB-532B-3EA7-1A39-CA6739AC2ADE}"/>
              </a:ext>
            </a:extLst>
          </p:cNvPr>
          <p:cNvSpPr txBox="1"/>
          <p:nvPr/>
        </p:nvSpPr>
        <p:spPr>
          <a:xfrm>
            <a:off x="1134222" y="6356331"/>
            <a:ext cx="612648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E-GRUiEN – </a:t>
            </a:r>
            <a:r>
              <a:rPr lang="en-US" sz="1100" b="1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WP8</a:t>
            </a:r>
            <a:endParaRPr lang="en-US" sz="1100" noProof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BE65F4D-E649-C740-998B-C67233EEC008}"/>
              </a:ext>
            </a:extLst>
          </p:cNvPr>
          <p:cNvSpPr txBox="1"/>
          <p:nvPr/>
        </p:nvSpPr>
        <p:spPr>
          <a:xfrm>
            <a:off x="11057778" y="6356331"/>
            <a:ext cx="643890" cy="261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noProof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</a:t>
            </a:r>
          </a:p>
        </p:txBody>
      </p:sp>
      <p:pic>
        <p:nvPicPr>
          <p:cNvPr id="9" name="Elemento grafico 8">
            <a:extLst>
              <a:ext uri="{FF2B5EF4-FFF2-40B4-BE49-F238E27FC236}">
                <a16:creationId xmlns:a16="http://schemas.microsoft.com/office/drawing/2014/main" id="{6D5BD258-08A5-EC7F-98F7-0A28A30E2D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1413" y="6279832"/>
            <a:ext cx="472320" cy="414609"/>
          </a:xfrm>
          <a:prstGeom prst="rect">
            <a:avLst/>
          </a:prstGeom>
        </p:spPr>
      </p:pic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2BF686A9-0F71-3873-DD39-B0C563407BF4}"/>
              </a:ext>
            </a:extLst>
          </p:cNvPr>
          <p:cNvCxnSpPr>
            <a:cxnSpLocks/>
          </p:cNvCxnSpPr>
          <p:nvPr/>
        </p:nvCxnSpPr>
        <p:spPr>
          <a:xfrm>
            <a:off x="-24000" y="1290048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FA19AED-F22C-8852-DD09-9E68B39A9C33}"/>
              </a:ext>
            </a:extLst>
          </p:cNvPr>
          <p:cNvSpPr txBox="1"/>
          <p:nvPr/>
        </p:nvSpPr>
        <p:spPr>
          <a:xfrm>
            <a:off x="923733" y="2146602"/>
            <a:ext cx="6510220" cy="28090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noProof="0">
                <a:solidFill>
                  <a:schemeClr val="bg1">
                    <a:lumMod val="75000"/>
                  </a:schemeClr>
                </a:solidFill>
              </a:rPr>
              <a:t>Team 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noProof="0">
                <a:solidFill>
                  <a:schemeClr val="bg1">
                    <a:lumMod val="75000"/>
                  </a:schemeClr>
                </a:solidFill>
              </a:rPr>
              <a:t>WP8 Scope 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noProof="0">
                <a:solidFill>
                  <a:schemeClr val="bg1">
                    <a:lumMod val="75000"/>
                  </a:schemeClr>
                </a:solidFill>
              </a:rPr>
              <a:t>WP8 in the Research Structure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rgbClr val="0070C0"/>
                </a:solidFill>
              </a:rPr>
              <a:t>Timeline &amp; Milestones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noProof="0">
                <a:solidFill>
                  <a:schemeClr val="bg1">
                    <a:lumMod val="75000"/>
                  </a:schemeClr>
                </a:solidFill>
              </a:rPr>
              <a:t>Key Objectives</a:t>
            </a:r>
            <a:endParaRPr lang="en-US" sz="2400" b="1" i="0" u="none" strike="noStrike" noProof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917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9C1200-C362-BB7E-6892-9FA6133505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FE07FC9D-61DF-D95C-9580-6716A60C5811}"/>
              </a:ext>
            </a:extLst>
          </p:cNvPr>
          <p:cNvSpPr txBox="1"/>
          <p:nvPr/>
        </p:nvSpPr>
        <p:spPr>
          <a:xfrm>
            <a:off x="5601810" y="377576"/>
            <a:ext cx="609985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4000" b="1" i="0" u="none" strike="noStrike" noProof="0">
                <a:solidFill>
                  <a:srgbClr val="000000"/>
                </a:solidFill>
                <a:effectLst/>
              </a:rPr>
              <a:t>Timeline &amp; Milestones</a:t>
            </a:r>
          </a:p>
          <a:p>
            <a:pPr algn="r"/>
            <a:endParaRPr lang="en-US" sz="4000" b="1" i="0" u="none" strike="noStrike" noProof="0">
              <a:solidFill>
                <a:srgbClr val="000000"/>
              </a:solidFill>
              <a:effectLst/>
            </a:endParaRP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99581156-6902-30B2-32E8-F3B6936B9E42}"/>
              </a:ext>
            </a:extLst>
          </p:cNvPr>
          <p:cNvCxnSpPr>
            <a:cxnSpLocks/>
          </p:cNvCxnSpPr>
          <p:nvPr/>
        </p:nvCxnSpPr>
        <p:spPr>
          <a:xfrm>
            <a:off x="-24000" y="6126480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CC974AF-2E25-C122-6286-AB426171F4BF}"/>
              </a:ext>
            </a:extLst>
          </p:cNvPr>
          <p:cNvSpPr txBox="1"/>
          <p:nvPr/>
        </p:nvSpPr>
        <p:spPr>
          <a:xfrm>
            <a:off x="1134222" y="6356331"/>
            <a:ext cx="612648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E-GRUiEN – </a:t>
            </a:r>
            <a:r>
              <a:rPr lang="en-US" sz="1100" b="1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WP8</a:t>
            </a:r>
            <a:endParaRPr lang="en-US" sz="1100" noProof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31FB13D-F9E9-B1AD-7C09-DBCD67269587}"/>
              </a:ext>
            </a:extLst>
          </p:cNvPr>
          <p:cNvSpPr txBox="1"/>
          <p:nvPr/>
        </p:nvSpPr>
        <p:spPr>
          <a:xfrm>
            <a:off x="11057778" y="6356331"/>
            <a:ext cx="643890" cy="261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noProof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</a:t>
            </a:r>
          </a:p>
        </p:txBody>
      </p:sp>
      <p:pic>
        <p:nvPicPr>
          <p:cNvPr id="9" name="Elemento grafico 8">
            <a:extLst>
              <a:ext uri="{FF2B5EF4-FFF2-40B4-BE49-F238E27FC236}">
                <a16:creationId xmlns:a16="http://schemas.microsoft.com/office/drawing/2014/main" id="{E7A49A36-6A80-3451-193B-449693DB59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1413" y="6279832"/>
            <a:ext cx="472320" cy="414609"/>
          </a:xfrm>
          <a:prstGeom prst="rect">
            <a:avLst/>
          </a:prstGeom>
        </p:spPr>
      </p:pic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E0A716D7-AA27-09CD-DCB5-AE613F4DA4AF}"/>
              </a:ext>
            </a:extLst>
          </p:cNvPr>
          <p:cNvCxnSpPr>
            <a:cxnSpLocks/>
          </p:cNvCxnSpPr>
          <p:nvPr/>
        </p:nvCxnSpPr>
        <p:spPr>
          <a:xfrm>
            <a:off x="-24000" y="1290048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9" name="CasellaDiTesto 98">
            <a:extLst>
              <a:ext uri="{FF2B5EF4-FFF2-40B4-BE49-F238E27FC236}">
                <a16:creationId xmlns:a16="http://schemas.microsoft.com/office/drawing/2014/main" id="{724F0C1E-2327-FD95-0169-69F339F8E7ED}"/>
              </a:ext>
            </a:extLst>
          </p:cNvPr>
          <p:cNvSpPr txBox="1"/>
          <p:nvPr/>
        </p:nvSpPr>
        <p:spPr>
          <a:xfrm>
            <a:off x="684230" y="1519899"/>
            <a:ext cx="9671882" cy="46012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u="none" strike="noStrike" noProof="0" dirty="0">
                <a:solidFill>
                  <a:srgbClr val="000000"/>
                </a:solidFill>
                <a:effectLst/>
              </a:rPr>
              <a:t>WP8 Deliverables</a:t>
            </a:r>
          </a:p>
          <a:p>
            <a:pPr algn="l"/>
            <a:endParaRPr lang="en-US" b="1" i="0" u="none" strike="noStrike" noProof="0" dirty="0">
              <a:solidFill>
                <a:srgbClr val="000000"/>
              </a:solidFill>
              <a:effectLst/>
            </a:endParaRPr>
          </a:p>
          <a:p>
            <a:pPr algn="l"/>
            <a:r>
              <a:rPr lang="en-US" b="1" i="0" u="none" strike="noStrike" noProof="0" dirty="0">
                <a:solidFill>
                  <a:srgbClr val="0070C0"/>
                </a:solidFill>
                <a:effectLst/>
              </a:rPr>
              <a:t>D.8.1 - Comparative report </a:t>
            </a:r>
            <a:r>
              <a:rPr lang="en-US" b="0" i="0" u="none" strike="noStrike" noProof="0" dirty="0">
                <a:solidFill>
                  <a:srgbClr val="000000"/>
                </a:solidFill>
                <a:effectLst/>
              </a:rPr>
              <a:t>for the automotive sector (Month 30)</a:t>
            </a:r>
          </a:p>
          <a:p>
            <a:pPr algn="l"/>
            <a:r>
              <a:rPr lang="en-US" b="1" dirty="0">
                <a:solidFill>
                  <a:srgbClr val="0070C0"/>
                </a:solidFill>
              </a:rPr>
              <a:t>D.8.2 - Comparative report </a:t>
            </a:r>
            <a:r>
              <a:rPr lang="en-US" b="0" i="0" u="none" strike="noStrike" noProof="0" dirty="0">
                <a:solidFill>
                  <a:srgbClr val="000000"/>
                </a:solidFill>
                <a:effectLst/>
              </a:rPr>
              <a:t>for the energy sector (Month 30)</a:t>
            </a:r>
          </a:p>
          <a:p>
            <a:pPr algn="l"/>
            <a:r>
              <a:rPr lang="en-US" b="1" dirty="0">
                <a:solidFill>
                  <a:srgbClr val="0070C0"/>
                </a:solidFill>
              </a:rPr>
              <a:t>D.8.3 - Comparative report </a:t>
            </a:r>
            <a:r>
              <a:rPr lang="en-US" b="0" i="0" u="none" strike="noStrike" noProof="0" dirty="0">
                <a:solidFill>
                  <a:srgbClr val="000000"/>
                </a:solidFill>
                <a:effectLst/>
              </a:rPr>
              <a:t>for the transport on demand/taxi sector (Month 36)</a:t>
            </a:r>
          </a:p>
          <a:p>
            <a:pPr algn="l"/>
            <a:r>
              <a:rPr lang="en-US" b="1" dirty="0">
                <a:solidFill>
                  <a:srgbClr val="0070C0"/>
                </a:solidFill>
              </a:rPr>
              <a:t>D.8.4 - Comparative report </a:t>
            </a:r>
            <a:r>
              <a:rPr lang="en-US" b="0" i="0" u="none" strike="noStrike" noProof="0" dirty="0">
                <a:solidFill>
                  <a:srgbClr val="000000"/>
                </a:solidFill>
                <a:effectLst/>
              </a:rPr>
              <a:t>for the care sector (Month 36)</a:t>
            </a:r>
          </a:p>
          <a:p>
            <a:pPr algn="l"/>
            <a:endParaRPr lang="en-US" sz="700" b="1" dirty="0">
              <a:solidFill>
                <a:srgbClr val="0070C0"/>
              </a:solidFill>
            </a:endParaRPr>
          </a:p>
          <a:p>
            <a:pPr algn="l"/>
            <a:r>
              <a:rPr lang="en-US" b="1" dirty="0">
                <a:solidFill>
                  <a:srgbClr val="0070C0"/>
                </a:solidFill>
              </a:rPr>
              <a:t>D.8.5 - Policy brief </a:t>
            </a:r>
            <a:r>
              <a:rPr lang="en-US" b="0" i="0" u="none" strike="noStrike" noProof="0" dirty="0">
                <a:effectLst/>
              </a:rPr>
              <a:t>summarizing </a:t>
            </a:r>
            <a:r>
              <a:rPr lang="en-US" b="0" i="0" u="none" strike="noStrike" noProof="0" dirty="0">
                <a:solidFill>
                  <a:srgbClr val="000000"/>
                </a:solidFill>
                <a:effectLst/>
              </a:rPr>
              <a:t>comparative results (Month 40)</a:t>
            </a:r>
          </a:p>
          <a:p>
            <a:pPr algn="l"/>
            <a:endParaRPr lang="en-US" sz="800" b="1" dirty="0">
              <a:solidFill>
                <a:srgbClr val="0070C0"/>
              </a:solidFill>
            </a:endParaRPr>
          </a:p>
          <a:p>
            <a:pPr algn="l"/>
            <a:r>
              <a:rPr lang="en-US" b="1" dirty="0">
                <a:solidFill>
                  <a:srgbClr val="0070C0"/>
                </a:solidFill>
              </a:rPr>
              <a:t>D.8.6 - Working paper </a:t>
            </a:r>
            <a:r>
              <a:rPr lang="en-US" b="0" i="0" u="none" strike="noStrike" noProof="0" dirty="0">
                <a:solidFill>
                  <a:srgbClr val="000000"/>
                </a:solidFill>
                <a:effectLst/>
              </a:rPr>
              <a:t>on sectoral variation in social dialogue strategies (Month 42)</a:t>
            </a:r>
          </a:p>
          <a:p>
            <a:pPr algn="l"/>
            <a:r>
              <a:rPr lang="en-US" b="1" dirty="0">
                <a:solidFill>
                  <a:srgbClr val="0070C0"/>
                </a:solidFill>
              </a:rPr>
              <a:t>D.8.7 - Working paper </a:t>
            </a:r>
            <a:r>
              <a:rPr lang="en-US" b="0" i="0" u="none" strike="noStrike" noProof="0" dirty="0">
                <a:solidFill>
                  <a:srgbClr val="000000"/>
                </a:solidFill>
                <a:effectLst/>
              </a:rPr>
              <a:t>an</a:t>
            </a:r>
            <a:r>
              <a:rPr lang="en-US" dirty="0" err="1"/>
              <a:t>alysing</a:t>
            </a:r>
            <a:r>
              <a:rPr lang="en-US" dirty="0"/>
              <a:t> </a:t>
            </a:r>
            <a:r>
              <a:rPr lang="en-US" b="0" i="0" u="none" strike="noStrike" noProof="0" dirty="0">
                <a:solidFill>
                  <a:srgbClr val="000000"/>
                </a:solidFill>
                <a:effectLst/>
              </a:rPr>
              <a:t>worker-level data (Month 48)​</a:t>
            </a:r>
          </a:p>
          <a:p>
            <a:pPr algn="l">
              <a:buFont typeface="+mj-lt"/>
              <a:buAutoNum type="arabicPeriod"/>
            </a:pPr>
            <a:endParaRPr lang="en-US" noProof="0" dirty="0">
              <a:solidFill>
                <a:srgbClr val="000000"/>
              </a:solidFill>
            </a:endParaRPr>
          </a:p>
          <a:p>
            <a:pPr algn="l"/>
            <a:r>
              <a:rPr lang="en-US" b="1" i="0" u="none" strike="noStrike" noProof="0" dirty="0">
                <a:solidFill>
                  <a:srgbClr val="000000"/>
                </a:solidFill>
                <a:effectLst/>
              </a:rPr>
              <a:t>WP8 Milestone</a:t>
            </a:r>
          </a:p>
          <a:p>
            <a:pPr algn="l"/>
            <a:endParaRPr lang="en-US" b="1" i="0" u="none" strike="noStrike" noProof="0" dirty="0">
              <a:solidFill>
                <a:srgbClr val="000000"/>
              </a:solidFill>
              <a:effectLst/>
            </a:endParaRPr>
          </a:p>
          <a:p>
            <a:r>
              <a:rPr lang="en-US" b="1" i="0" u="none" strike="noStrike" noProof="0" dirty="0">
                <a:solidFill>
                  <a:srgbClr val="0070C0"/>
                </a:solidFill>
                <a:effectLst/>
                <a:latin typeface="-webkit-standard"/>
              </a:rPr>
              <a:t>MS13 - Comparative data compilation </a:t>
            </a:r>
            <a:r>
              <a:rPr lang="en-US" b="0" i="0" u="none" strike="noStrike" noProof="0" dirty="0">
                <a:solidFill>
                  <a:srgbClr val="000000"/>
                </a:solidFill>
                <a:effectLst/>
                <a:latin typeface="-webkit-standard"/>
              </a:rPr>
              <a:t>and completion of </a:t>
            </a:r>
            <a:r>
              <a:rPr lang="en-US" b="1" i="0" u="none" strike="noStrike" noProof="0" dirty="0">
                <a:solidFill>
                  <a:srgbClr val="0070C0"/>
                </a:solidFill>
                <a:effectLst/>
                <a:latin typeface="-webkit-standard"/>
              </a:rPr>
              <a:t>four-sector analyses </a:t>
            </a:r>
            <a:r>
              <a:rPr lang="en-US" b="0" i="0" u="none" strike="noStrike" noProof="0" dirty="0">
                <a:solidFill>
                  <a:srgbClr val="000000"/>
                </a:solidFill>
                <a:effectLst/>
              </a:rPr>
              <a:t>(Month 42)</a:t>
            </a:r>
          </a:p>
          <a:p>
            <a:pPr algn="l"/>
            <a:endParaRPr lang="en-US" b="0" i="0" u="none" strike="noStrike" noProof="0" dirty="0">
              <a:solidFill>
                <a:srgbClr val="000000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97048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5DF25C-5158-844D-FBEC-B7948DD741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B1F2BE70-99DF-E94E-05DB-49DE0C2B6B30}"/>
              </a:ext>
            </a:extLst>
          </p:cNvPr>
          <p:cNvSpPr txBox="1"/>
          <p:nvPr/>
        </p:nvSpPr>
        <p:spPr>
          <a:xfrm>
            <a:off x="5601810" y="377576"/>
            <a:ext cx="609985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4000" b="1" i="0" u="none" strike="noStrike" noProof="0">
                <a:solidFill>
                  <a:srgbClr val="000000"/>
                </a:solidFill>
                <a:effectLst/>
              </a:rPr>
              <a:t>Timeline &amp; Milestones</a:t>
            </a:r>
          </a:p>
          <a:p>
            <a:pPr algn="r"/>
            <a:endParaRPr lang="en-US" sz="4000" b="1" i="0" u="none" strike="noStrike" noProof="0">
              <a:solidFill>
                <a:srgbClr val="000000"/>
              </a:solidFill>
              <a:effectLst/>
            </a:endParaRP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DD819359-2280-2EBD-E8D6-6898A0C0925A}"/>
              </a:ext>
            </a:extLst>
          </p:cNvPr>
          <p:cNvCxnSpPr>
            <a:cxnSpLocks/>
          </p:cNvCxnSpPr>
          <p:nvPr/>
        </p:nvCxnSpPr>
        <p:spPr>
          <a:xfrm>
            <a:off x="-24000" y="6126480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791A57B-A334-EC74-FA9A-7B6D04E69A5E}"/>
              </a:ext>
            </a:extLst>
          </p:cNvPr>
          <p:cNvSpPr txBox="1"/>
          <p:nvPr/>
        </p:nvSpPr>
        <p:spPr>
          <a:xfrm>
            <a:off x="1134222" y="6356331"/>
            <a:ext cx="612648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E-GRUiEN – </a:t>
            </a:r>
            <a:r>
              <a:rPr lang="en-US" sz="1100" b="1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WP8</a:t>
            </a:r>
            <a:endParaRPr lang="en-US" sz="1100" noProof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1229F49-4CBD-54C4-E4B9-1D188F3DBB63}"/>
              </a:ext>
            </a:extLst>
          </p:cNvPr>
          <p:cNvSpPr txBox="1"/>
          <p:nvPr/>
        </p:nvSpPr>
        <p:spPr>
          <a:xfrm>
            <a:off x="11057778" y="6356331"/>
            <a:ext cx="643890" cy="261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noProof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</a:t>
            </a:r>
          </a:p>
        </p:txBody>
      </p:sp>
      <p:pic>
        <p:nvPicPr>
          <p:cNvPr id="9" name="Elemento grafico 8">
            <a:extLst>
              <a:ext uri="{FF2B5EF4-FFF2-40B4-BE49-F238E27FC236}">
                <a16:creationId xmlns:a16="http://schemas.microsoft.com/office/drawing/2014/main" id="{DF76513D-932F-EC29-E205-902A6752CB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1413" y="6279832"/>
            <a:ext cx="472320" cy="414609"/>
          </a:xfrm>
          <a:prstGeom prst="rect">
            <a:avLst/>
          </a:prstGeom>
        </p:spPr>
      </p:pic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44A328F2-C6ED-9DA1-8519-2AA47709183D}"/>
              </a:ext>
            </a:extLst>
          </p:cNvPr>
          <p:cNvCxnSpPr>
            <a:cxnSpLocks/>
          </p:cNvCxnSpPr>
          <p:nvPr/>
        </p:nvCxnSpPr>
        <p:spPr>
          <a:xfrm>
            <a:off x="-24000" y="1290048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" name="Gruppo 2">
            <a:extLst>
              <a:ext uri="{FF2B5EF4-FFF2-40B4-BE49-F238E27FC236}">
                <a16:creationId xmlns:a16="http://schemas.microsoft.com/office/drawing/2014/main" id="{BE55D892-AEDC-AD14-F3EA-BC2EB519B99E}"/>
              </a:ext>
            </a:extLst>
          </p:cNvPr>
          <p:cNvGrpSpPr/>
          <p:nvPr/>
        </p:nvGrpSpPr>
        <p:grpSpPr>
          <a:xfrm>
            <a:off x="4085868" y="1439855"/>
            <a:ext cx="3683472" cy="4546426"/>
            <a:chOff x="4051141" y="1497726"/>
            <a:chExt cx="3683472" cy="4976903"/>
          </a:xfrm>
        </p:grpSpPr>
        <p:grpSp>
          <p:nvGrpSpPr>
            <p:cNvPr id="4" name="Gruppo 3">
              <a:extLst>
                <a:ext uri="{FF2B5EF4-FFF2-40B4-BE49-F238E27FC236}">
                  <a16:creationId xmlns:a16="http://schemas.microsoft.com/office/drawing/2014/main" id="{AB5A5BA2-9A71-0DA5-ACAD-ED222F169041}"/>
                </a:ext>
              </a:extLst>
            </p:cNvPr>
            <p:cNvGrpSpPr/>
            <p:nvPr/>
          </p:nvGrpSpPr>
          <p:grpSpPr>
            <a:xfrm>
              <a:off x="4051141" y="1874285"/>
              <a:ext cx="3657344" cy="682907"/>
              <a:chOff x="2721877" y="1679177"/>
              <a:chExt cx="4090504" cy="26463"/>
            </a:xfrm>
          </p:grpSpPr>
          <p:sp>
            <p:nvSpPr>
              <p:cNvPr id="25" name="CasellaDiTesto 72">
                <a:extLst>
                  <a:ext uri="{FF2B5EF4-FFF2-40B4-BE49-F238E27FC236}">
                    <a16:creationId xmlns:a16="http://schemas.microsoft.com/office/drawing/2014/main" id="{C9039CB8-8312-A131-C7E7-CAA083D0BFC9}"/>
                  </a:ext>
                </a:extLst>
              </p:cNvPr>
              <p:cNvSpPr txBox="1"/>
              <p:nvPr/>
            </p:nvSpPr>
            <p:spPr>
              <a:xfrm>
                <a:off x="2721877" y="1687042"/>
                <a:ext cx="448792" cy="107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rIns="0" rtlCol="0" anchor="ctr">
                <a:spAutoFit/>
              </a:bodyPr>
              <a:lstStyle/>
              <a:p>
                <a:pPr marL="0" marR="0" lvl="0" indent="0" algn="ctr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noProof="0"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  <a:sym typeface="Gill Sans" panose="020B0502020104020203" pitchFamily="34" charset="-79"/>
                  </a:rPr>
                  <a:t>01</a:t>
                </a:r>
                <a:endParaRPr kumimoji="0" lang="en-US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Gill Sans" panose="020B0502020104020203" pitchFamily="34" charset="-79"/>
                </a:endParaRPr>
              </a:p>
            </p:txBody>
          </p:sp>
          <p:sp>
            <p:nvSpPr>
              <p:cNvPr id="26" name="CasellaDiTesto 73">
                <a:extLst>
                  <a:ext uri="{FF2B5EF4-FFF2-40B4-BE49-F238E27FC236}">
                    <a16:creationId xmlns:a16="http://schemas.microsoft.com/office/drawing/2014/main" id="{0D662640-6B90-7EAD-BD55-85FDF710F700}"/>
                  </a:ext>
                </a:extLst>
              </p:cNvPr>
              <p:cNvSpPr txBox="1"/>
              <p:nvPr/>
            </p:nvSpPr>
            <p:spPr>
              <a:xfrm>
                <a:off x="3384007" y="1687042"/>
                <a:ext cx="448792" cy="107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rIns="0" rtlCol="0" anchor="ctr">
                <a:spAutoFit/>
              </a:bodyPr>
              <a:lstStyle/>
              <a:p>
                <a:pPr marL="0" marR="0" lvl="0" indent="0" algn="ctr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noProof="0"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  <a:sym typeface="Gill Sans" panose="020B0502020104020203" pitchFamily="34" charset="-79"/>
                  </a:rPr>
                  <a:t>03</a:t>
                </a:r>
                <a:endParaRPr kumimoji="0" lang="en-US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Gill Sans" panose="020B0502020104020203" pitchFamily="34" charset="-79"/>
                </a:endParaRPr>
              </a:p>
            </p:txBody>
          </p:sp>
          <p:sp>
            <p:nvSpPr>
              <p:cNvPr id="27" name="CasellaDiTesto 74">
                <a:extLst>
                  <a:ext uri="{FF2B5EF4-FFF2-40B4-BE49-F238E27FC236}">
                    <a16:creationId xmlns:a16="http://schemas.microsoft.com/office/drawing/2014/main" id="{EAE422C8-9BB5-3C0F-4B8C-89A23EE81771}"/>
                  </a:ext>
                </a:extLst>
              </p:cNvPr>
              <p:cNvSpPr txBox="1"/>
              <p:nvPr/>
            </p:nvSpPr>
            <p:spPr>
              <a:xfrm>
                <a:off x="3052942" y="1687042"/>
                <a:ext cx="448792" cy="107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rIns="0" rtlCol="0" anchor="ctr">
                <a:spAutoFit/>
              </a:bodyPr>
              <a:lstStyle/>
              <a:p>
                <a:pPr marL="0" marR="0" lvl="0" indent="0" algn="ctr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  <a:sym typeface="Gill Sans" panose="020B0502020104020203" pitchFamily="34" charset="-79"/>
                  </a:rPr>
                  <a:t>02</a:t>
                </a:r>
              </a:p>
            </p:txBody>
          </p:sp>
          <p:sp>
            <p:nvSpPr>
              <p:cNvPr id="28" name="CasellaDiTesto 98">
                <a:extLst>
                  <a:ext uri="{FF2B5EF4-FFF2-40B4-BE49-F238E27FC236}">
                    <a16:creationId xmlns:a16="http://schemas.microsoft.com/office/drawing/2014/main" id="{FDA29AF8-7C57-A1CD-5EFC-51B11A6B40FD}"/>
                  </a:ext>
                </a:extLst>
              </p:cNvPr>
              <p:cNvSpPr txBox="1"/>
              <p:nvPr/>
            </p:nvSpPr>
            <p:spPr>
              <a:xfrm>
                <a:off x="3715072" y="1687042"/>
                <a:ext cx="448792" cy="107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rIns="0" rtlCol="0" anchor="ctr">
                <a:spAutoFit/>
              </a:bodyPr>
              <a:lstStyle/>
              <a:p>
                <a:pPr marL="0" marR="0" lvl="0" indent="0" algn="ctr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noProof="0"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  <a:sym typeface="Gill Sans" panose="020B0502020104020203" pitchFamily="34" charset="-79"/>
                  </a:rPr>
                  <a:t>04</a:t>
                </a:r>
                <a:endParaRPr kumimoji="0" lang="en-US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Gill Sans" panose="020B0502020104020203" pitchFamily="34" charset="-79"/>
                </a:endParaRPr>
              </a:p>
            </p:txBody>
          </p:sp>
          <p:sp>
            <p:nvSpPr>
              <p:cNvPr id="29" name="CasellaDiTesto 98">
                <a:extLst>
                  <a:ext uri="{FF2B5EF4-FFF2-40B4-BE49-F238E27FC236}">
                    <a16:creationId xmlns:a16="http://schemas.microsoft.com/office/drawing/2014/main" id="{2812FE1C-7178-46C7-81FB-EC6DA4B5F5EA}"/>
                  </a:ext>
                </a:extLst>
              </p:cNvPr>
              <p:cNvSpPr txBox="1"/>
              <p:nvPr/>
            </p:nvSpPr>
            <p:spPr>
              <a:xfrm>
                <a:off x="4046137" y="1687042"/>
                <a:ext cx="448792" cy="107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rIns="0" rtlCol="0" anchor="ctr">
                <a:spAutoFit/>
              </a:bodyPr>
              <a:lstStyle/>
              <a:p>
                <a:pPr marL="0" marR="0" lvl="0" indent="0" algn="ctr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noProof="0"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  <a:sym typeface="Gill Sans" panose="020B0502020104020203" pitchFamily="34" charset="-79"/>
                  </a:rPr>
                  <a:t>05</a:t>
                </a:r>
                <a:endParaRPr kumimoji="0" lang="en-US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Gill Sans" panose="020B0502020104020203" pitchFamily="34" charset="-79"/>
                </a:endParaRPr>
              </a:p>
            </p:txBody>
          </p:sp>
          <p:sp>
            <p:nvSpPr>
              <p:cNvPr id="30" name="CasellaDiTesto 98">
                <a:extLst>
                  <a:ext uri="{FF2B5EF4-FFF2-40B4-BE49-F238E27FC236}">
                    <a16:creationId xmlns:a16="http://schemas.microsoft.com/office/drawing/2014/main" id="{C9C4F7F7-03BC-1118-20EF-8DEBEAD5B345}"/>
                  </a:ext>
                </a:extLst>
              </p:cNvPr>
              <p:cNvSpPr txBox="1"/>
              <p:nvPr/>
            </p:nvSpPr>
            <p:spPr>
              <a:xfrm>
                <a:off x="4377202" y="1687042"/>
                <a:ext cx="448792" cy="107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rIns="0" rtlCol="0" anchor="ctr">
                <a:spAutoFit/>
              </a:bodyPr>
              <a:lstStyle/>
              <a:p>
                <a:pPr marL="0" marR="0" lvl="0" indent="0" algn="ctr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noProof="0"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  <a:sym typeface="Gill Sans" panose="020B0502020104020203" pitchFamily="34" charset="-79"/>
                  </a:rPr>
                  <a:t>06</a:t>
                </a:r>
                <a:endParaRPr kumimoji="0" lang="en-US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Gill Sans" panose="020B0502020104020203" pitchFamily="34" charset="-79"/>
                </a:endParaRPr>
              </a:p>
            </p:txBody>
          </p:sp>
          <p:sp>
            <p:nvSpPr>
              <p:cNvPr id="31" name="CasellaDiTesto 68">
                <a:extLst>
                  <a:ext uri="{FF2B5EF4-FFF2-40B4-BE49-F238E27FC236}">
                    <a16:creationId xmlns:a16="http://schemas.microsoft.com/office/drawing/2014/main" id="{18684F2A-57A1-A8C5-746E-2D5A029281F3}"/>
                  </a:ext>
                </a:extLst>
              </p:cNvPr>
              <p:cNvSpPr txBox="1"/>
              <p:nvPr/>
            </p:nvSpPr>
            <p:spPr>
              <a:xfrm>
                <a:off x="5039332" y="1687042"/>
                <a:ext cx="448792" cy="107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rIns="0" rtlCol="0" anchor="ctr">
                <a:spAutoFit/>
              </a:bodyPr>
              <a:lstStyle/>
              <a:p>
                <a:pPr marL="0" marR="0" lvl="0" indent="0" algn="ctr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noProof="0"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  <a:sym typeface="Gill Sans" panose="020B0502020104020203" pitchFamily="34" charset="-79"/>
                  </a:rPr>
                  <a:t>08</a:t>
                </a:r>
                <a:endParaRPr kumimoji="0" lang="en-US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Gill Sans" panose="020B0502020104020203" pitchFamily="34" charset="-79"/>
                </a:endParaRPr>
              </a:p>
            </p:txBody>
          </p:sp>
          <p:sp>
            <p:nvSpPr>
              <p:cNvPr id="32" name="CasellaDiTesto 71">
                <a:extLst>
                  <a:ext uri="{FF2B5EF4-FFF2-40B4-BE49-F238E27FC236}">
                    <a16:creationId xmlns:a16="http://schemas.microsoft.com/office/drawing/2014/main" id="{9FF4E3F8-CDB0-1B93-9A59-AE41C5E10564}"/>
                  </a:ext>
                </a:extLst>
              </p:cNvPr>
              <p:cNvSpPr txBox="1"/>
              <p:nvPr/>
            </p:nvSpPr>
            <p:spPr>
              <a:xfrm>
                <a:off x="4708267" y="1687042"/>
                <a:ext cx="448792" cy="107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rIns="0" rtlCol="0" anchor="ctr">
                <a:spAutoFit/>
              </a:bodyPr>
              <a:lstStyle/>
              <a:p>
                <a:pPr marL="0" marR="0" lvl="0" indent="0" algn="ctr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  <a:sym typeface="Gill Sans" panose="020B0502020104020203" pitchFamily="34" charset="-79"/>
                  </a:rPr>
                  <a:t>07</a:t>
                </a:r>
              </a:p>
            </p:txBody>
          </p:sp>
          <p:sp>
            <p:nvSpPr>
              <p:cNvPr id="33" name="CasellaDiTesto 72">
                <a:extLst>
                  <a:ext uri="{FF2B5EF4-FFF2-40B4-BE49-F238E27FC236}">
                    <a16:creationId xmlns:a16="http://schemas.microsoft.com/office/drawing/2014/main" id="{D8107BAC-D623-3ECF-6D5F-C993B48E563D}"/>
                  </a:ext>
                </a:extLst>
              </p:cNvPr>
              <p:cNvSpPr txBox="1"/>
              <p:nvPr/>
            </p:nvSpPr>
            <p:spPr>
              <a:xfrm>
                <a:off x="5370398" y="1687042"/>
                <a:ext cx="448792" cy="107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rIns="0" rtlCol="0" anchor="ctr">
                <a:spAutoFit/>
              </a:bodyPr>
              <a:lstStyle/>
              <a:p>
                <a:pPr marL="0" marR="0" lvl="0" indent="0" algn="ctr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noProof="0"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  <a:sym typeface="Gill Sans" panose="020B0502020104020203" pitchFamily="34" charset="-79"/>
                  </a:rPr>
                  <a:t>09</a:t>
                </a:r>
                <a:endParaRPr kumimoji="0" lang="en-US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Gill Sans" panose="020B0502020104020203" pitchFamily="34" charset="-79"/>
                </a:endParaRPr>
              </a:p>
            </p:txBody>
          </p:sp>
          <p:sp>
            <p:nvSpPr>
              <p:cNvPr id="34" name="CasellaDiTesto 73">
                <a:extLst>
                  <a:ext uri="{FF2B5EF4-FFF2-40B4-BE49-F238E27FC236}">
                    <a16:creationId xmlns:a16="http://schemas.microsoft.com/office/drawing/2014/main" id="{900DB75E-D028-804B-A6EB-89DEE116A86B}"/>
                  </a:ext>
                </a:extLst>
              </p:cNvPr>
              <p:cNvSpPr txBox="1"/>
              <p:nvPr/>
            </p:nvSpPr>
            <p:spPr>
              <a:xfrm>
                <a:off x="6032527" y="1679177"/>
                <a:ext cx="448792" cy="264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rIns="0" rtlCol="0" anchor="ctr">
                <a:spAutoFit/>
              </a:bodyPr>
              <a:lstStyle/>
              <a:p>
                <a:pPr marL="0" marR="0" lvl="0" indent="0" algn="ctr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noProof="0"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  <a:sym typeface="Gill Sans" panose="020B0502020104020203" pitchFamily="34" charset="-79"/>
                  </a:rPr>
                  <a:t>11</a:t>
                </a:r>
                <a:endParaRPr kumimoji="0" lang="en-US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Gill Sans" panose="020B0502020104020203" pitchFamily="34" charset="-79"/>
                </a:endParaRPr>
              </a:p>
            </p:txBody>
          </p:sp>
          <p:sp>
            <p:nvSpPr>
              <p:cNvPr id="35" name="CasellaDiTesto 74">
                <a:extLst>
                  <a:ext uri="{FF2B5EF4-FFF2-40B4-BE49-F238E27FC236}">
                    <a16:creationId xmlns:a16="http://schemas.microsoft.com/office/drawing/2014/main" id="{471236CD-0CDD-F6B4-1246-2A2AF494A925}"/>
                  </a:ext>
                </a:extLst>
              </p:cNvPr>
              <p:cNvSpPr txBox="1"/>
              <p:nvPr/>
            </p:nvSpPr>
            <p:spPr>
              <a:xfrm>
                <a:off x="5701462" y="1679177"/>
                <a:ext cx="448792" cy="264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rIns="0" rtlCol="0" anchor="ctr">
                <a:spAutoFit/>
              </a:bodyPr>
              <a:lstStyle/>
              <a:p>
                <a:pPr marL="0" marR="0" lvl="0" indent="0" algn="ctr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noProof="0"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  <a:sym typeface="Gill Sans" panose="020B0502020104020203" pitchFamily="34" charset="-79"/>
                  </a:rPr>
                  <a:t>10</a:t>
                </a:r>
                <a:endParaRPr kumimoji="0" lang="en-US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Gill Sans" panose="020B0502020104020203" pitchFamily="34" charset="-79"/>
                </a:endParaRPr>
              </a:p>
            </p:txBody>
          </p:sp>
          <p:sp>
            <p:nvSpPr>
              <p:cNvPr id="36" name="CasellaDiTesto 98">
                <a:extLst>
                  <a:ext uri="{FF2B5EF4-FFF2-40B4-BE49-F238E27FC236}">
                    <a16:creationId xmlns:a16="http://schemas.microsoft.com/office/drawing/2014/main" id="{02F43106-23DF-B91E-39A7-45D89ABC0AED}"/>
                  </a:ext>
                </a:extLst>
              </p:cNvPr>
              <p:cNvSpPr txBox="1"/>
              <p:nvPr/>
            </p:nvSpPr>
            <p:spPr>
              <a:xfrm>
                <a:off x="6363589" y="1679177"/>
                <a:ext cx="448792" cy="264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rIns="0" rtlCol="0" anchor="ctr">
                <a:spAutoFit/>
              </a:bodyPr>
              <a:lstStyle/>
              <a:p>
                <a:pPr marL="0" marR="0" lvl="0" indent="0" algn="ctr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noProof="0"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  <a:sym typeface="Gill Sans" panose="020B0502020104020203" pitchFamily="34" charset="-79"/>
                  </a:rPr>
                  <a:t>12</a:t>
                </a:r>
                <a:endParaRPr kumimoji="0" lang="en-US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Gill Sans" panose="020B0502020104020203" pitchFamily="34" charset="-79"/>
                </a:endParaRPr>
              </a:p>
            </p:txBody>
          </p:sp>
        </p:grpSp>
        <p:sp>
          <p:nvSpPr>
            <p:cNvPr id="11" name="Rettangolo con angoli arrotondati 10">
              <a:extLst>
                <a:ext uri="{FF2B5EF4-FFF2-40B4-BE49-F238E27FC236}">
                  <a16:creationId xmlns:a16="http://schemas.microsoft.com/office/drawing/2014/main" id="{E9FD5A90-0D5C-E1EC-2BCC-ADE4B9D04BE4}"/>
                </a:ext>
              </a:extLst>
            </p:cNvPr>
            <p:cNvSpPr/>
            <p:nvPr/>
          </p:nvSpPr>
          <p:spPr>
            <a:xfrm>
              <a:off x="4077269" y="1497726"/>
              <a:ext cx="3657344" cy="34724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noProof="0"/>
                <a:t>2027</a:t>
              </a:r>
            </a:p>
          </p:txBody>
        </p:sp>
        <p:cxnSp>
          <p:nvCxnSpPr>
            <p:cNvPr id="12" name="Connettore diritto 130">
              <a:extLst>
                <a:ext uri="{FF2B5EF4-FFF2-40B4-BE49-F238E27FC236}">
                  <a16:creationId xmlns:a16="http://schemas.microsoft.com/office/drawing/2014/main" id="{7C3D7749-76F5-88D5-E2FC-A56648D23760}"/>
                </a:ext>
              </a:extLst>
            </p:cNvPr>
            <p:cNvCxnSpPr>
              <a:cxnSpLocks/>
            </p:cNvCxnSpPr>
            <p:nvPr/>
          </p:nvCxnSpPr>
          <p:spPr>
            <a:xfrm>
              <a:off x="4097438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diritto 130">
              <a:extLst>
                <a:ext uri="{FF2B5EF4-FFF2-40B4-BE49-F238E27FC236}">
                  <a16:creationId xmlns:a16="http://schemas.microsoft.com/office/drawing/2014/main" id="{88ACA8FF-7593-4438-7DB3-5A95A33FED2D}"/>
                </a:ext>
              </a:extLst>
            </p:cNvPr>
            <p:cNvCxnSpPr>
              <a:cxnSpLocks/>
            </p:cNvCxnSpPr>
            <p:nvPr/>
          </p:nvCxnSpPr>
          <p:spPr>
            <a:xfrm>
              <a:off x="4392571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diritto 130">
              <a:extLst>
                <a:ext uri="{FF2B5EF4-FFF2-40B4-BE49-F238E27FC236}">
                  <a16:creationId xmlns:a16="http://schemas.microsoft.com/office/drawing/2014/main" id="{39A5BC37-E59A-39C1-5298-8A3BF5359A4A}"/>
                </a:ext>
              </a:extLst>
            </p:cNvPr>
            <p:cNvCxnSpPr>
              <a:cxnSpLocks/>
            </p:cNvCxnSpPr>
            <p:nvPr/>
          </p:nvCxnSpPr>
          <p:spPr>
            <a:xfrm>
              <a:off x="4687704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diritto 130">
              <a:extLst>
                <a:ext uri="{FF2B5EF4-FFF2-40B4-BE49-F238E27FC236}">
                  <a16:creationId xmlns:a16="http://schemas.microsoft.com/office/drawing/2014/main" id="{6191FD5B-55E0-F863-B179-F575B7C90BDA}"/>
                </a:ext>
              </a:extLst>
            </p:cNvPr>
            <p:cNvCxnSpPr>
              <a:cxnSpLocks/>
            </p:cNvCxnSpPr>
            <p:nvPr/>
          </p:nvCxnSpPr>
          <p:spPr>
            <a:xfrm>
              <a:off x="5277970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diritto 130">
              <a:extLst>
                <a:ext uri="{FF2B5EF4-FFF2-40B4-BE49-F238E27FC236}">
                  <a16:creationId xmlns:a16="http://schemas.microsoft.com/office/drawing/2014/main" id="{D5DDD464-FBBC-B8BF-A013-A61250A42406}"/>
                </a:ext>
              </a:extLst>
            </p:cNvPr>
            <p:cNvCxnSpPr>
              <a:cxnSpLocks/>
            </p:cNvCxnSpPr>
            <p:nvPr/>
          </p:nvCxnSpPr>
          <p:spPr>
            <a:xfrm>
              <a:off x="5573103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diritto 130">
              <a:extLst>
                <a:ext uri="{FF2B5EF4-FFF2-40B4-BE49-F238E27FC236}">
                  <a16:creationId xmlns:a16="http://schemas.microsoft.com/office/drawing/2014/main" id="{A5D80A98-52E5-9EF8-CD1E-BA7EBE1D635A}"/>
                </a:ext>
              </a:extLst>
            </p:cNvPr>
            <p:cNvCxnSpPr>
              <a:cxnSpLocks/>
            </p:cNvCxnSpPr>
            <p:nvPr/>
          </p:nvCxnSpPr>
          <p:spPr>
            <a:xfrm>
              <a:off x="5868236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30">
              <a:extLst>
                <a:ext uri="{FF2B5EF4-FFF2-40B4-BE49-F238E27FC236}">
                  <a16:creationId xmlns:a16="http://schemas.microsoft.com/office/drawing/2014/main" id="{5F6D7BD9-B3A3-4D7F-361D-DCB704BE6FDE}"/>
                </a:ext>
              </a:extLst>
            </p:cNvPr>
            <p:cNvCxnSpPr>
              <a:cxnSpLocks/>
            </p:cNvCxnSpPr>
            <p:nvPr/>
          </p:nvCxnSpPr>
          <p:spPr>
            <a:xfrm>
              <a:off x="6163369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30">
              <a:extLst>
                <a:ext uri="{FF2B5EF4-FFF2-40B4-BE49-F238E27FC236}">
                  <a16:creationId xmlns:a16="http://schemas.microsoft.com/office/drawing/2014/main" id="{9A2C7320-583A-B9B9-0A0B-89CA7139BC50}"/>
                </a:ext>
              </a:extLst>
            </p:cNvPr>
            <p:cNvCxnSpPr>
              <a:cxnSpLocks/>
            </p:cNvCxnSpPr>
            <p:nvPr/>
          </p:nvCxnSpPr>
          <p:spPr>
            <a:xfrm>
              <a:off x="6458502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diritto 130">
              <a:extLst>
                <a:ext uri="{FF2B5EF4-FFF2-40B4-BE49-F238E27FC236}">
                  <a16:creationId xmlns:a16="http://schemas.microsoft.com/office/drawing/2014/main" id="{D5CDF6DA-B447-C246-855A-50498936790E}"/>
                </a:ext>
              </a:extLst>
            </p:cNvPr>
            <p:cNvCxnSpPr>
              <a:cxnSpLocks/>
            </p:cNvCxnSpPr>
            <p:nvPr/>
          </p:nvCxnSpPr>
          <p:spPr>
            <a:xfrm>
              <a:off x="7048768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130">
              <a:extLst>
                <a:ext uri="{FF2B5EF4-FFF2-40B4-BE49-F238E27FC236}">
                  <a16:creationId xmlns:a16="http://schemas.microsoft.com/office/drawing/2014/main" id="{7BD6B826-80F5-9D73-9C60-B398971CD95F}"/>
                </a:ext>
              </a:extLst>
            </p:cNvPr>
            <p:cNvCxnSpPr>
              <a:cxnSpLocks/>
            </p:cNvCxnSpPr>
            <p:nvPr/>
          </p:nvCxnSpPr>
          <p:spPr>
            <a:xfrm>
              <a:off x="7343901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diritto 130">
              <a:extLst>
                <a:ext uri="{FF2B5EF4-FFF2-40B4-BE49-F238E27FC236}">
                  <a16:creationId xmlns:a16="http://schemas.microsoft.com/office/drawing/2014/main" id="{62801E20-BE22-C371-DDDA-C9296F404C6A}"/>
                </a:ext>
              </a:extLst>
            </p:cNvPr>
            <p:cNvCxnSpPr>
              <a:cxnSpLocks/>
            </p:cNvCxnSpPr>
            <p:nvPr/>
          </p:nvCxnSpPr>
          <p:spPr>
            <a:xfrm>
              <a:off x="7639035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130">
              <a:extLst>
                <a:ext uri="{FF2B5EF4-FFF2-40B4-BE49-F238E27FC236}">
                  <a16:creationId xmlns:a16="http://schemas.microsoft.com/office/drawing/2014/main" id="{C9B3AA59-6749-2AB3-5F43-EEAE155A49D3}"/>
                </a:ext>
              </a:extLst>
            </p:cNvPr>
            <p:cNvCxnSpPr>
              <a:cxnSpLocks/>
            </p:cNvCxnSpPr>
            <p:nvPr/>
          </p:nvCxnSpPr>
          <p:spPr>
            <a:xfrm>
              <a:off x="6753635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diritto 130">
              <a:extLst>
                <a:ext uri="{FF2B5EF4-FFF2-40B4-BE49-F238E27FC236}">
                  <a16:creationId xmlns:a16="http://schemas.microsoft.com/office/drawing/2014/main" id="{665EB5CB-EAD2-C7CB-3626-C2308E367DA4}"/>
                </a:ext>
              </a:extLst>
            </p:cNvPr>
            <p:cNvCxnSpPr>
              <a:cxnSpLocks/>
            </p:cNvCxnSpPr>
            <p:nvPr/>
          </p:nvCxnSpPr>
          <p:spPr>
            <a:xfrm>
              <a:off x="4982837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uppo 36">
            <a:extLst>
              <a:ext uri="{FF2B5EF4-FFF2-40B4-BE49-F238E27FC236}">
                <a16:creationId xmlns:a16="http://schemas.microsoft.com/office/drawing/2014/main" id="{2790D32E-0D1A-1286-AB7D-5DFE92408E71}"/>
              </a:ext>
            </a:extLst>
          </p:cNvPr>
          <p:cNvGrpSpPr/>
          <p:nvPr/>
        </p:nvGrpSpPr>
        <p:grpSpPr>
          <a:xfrm>
            <a:off x="7894394" y="1426703"/>
            <a:ext cx="3683472" cy="4546426"/>
            <a:chOff x="4051141" y="1497726"/>
            <a:chExt cx="3683472" cy="4976903"/>
          </a:xfrm>
        </p:grpSpPr>
        <p:grpSp>
          <p:nvGrpSpPr>
            <p:cNvPr id="38" name="Gruppo 37">
              <a:extLst>
                <a:ext uri="{FF2B5EF4-FFF2-40B4-BE49-F238E27FC236}">
                  <a16:creationId xmlns:a16="http://schemas.microsoft.com/office/drawing/2014/main" id="{FA1C5796-C4EF-5A69-C7F9-778C1DEAF32F}"/>
                </a:ext>
              </a:extLst>
            </p:cNvPr>
            <p:cNvGrpSpPr/>
            <p:nvPr/>
          </p:nvGrpSpPr>
          <p:grpSpPr>
            <a:xfrm>
              <a:off x="4051141" y="1874285"/>
              <a:ext cx="3657344" cy="682907"/>
              <a:chOff x="2721877" y="1679177"/>
              <a:chExt cx="4090504" cy="26463"/>
            </a:xfrm>
          </p:grpSpPr>
          <p:sp>
            <p:nvSpPr>
              <p:cNvPr id="53" name="CasellaDiTesto 52">
                <a:extLst>
                  <a:ext uri="{FF2B5EF4-FFF2-40B4-BE49-F238E27FC236}">
                    <a16:creationId xmlns:a16="http://schemas.microsoft.com/office/drawing/2014/main" id="{4D4F4FD9-DC76-B460-CA6A-DA742E367298}"/>
                  </a:ext>
                </a:extLst>
              </p:cNvPr>
              <p:cNvSpPr txBox="1"/>
              <p:nvPr/>
            </p:nvSpPr>
            <p:spPr>
              <a:xfrm>
                <a:off x="2721877" y="1687042"/>
                <a:ext cx="448792" cy="107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rIns="0" rtlCol="0" anchor="ctr">
                <a:spAutoFit/>
              </a:bodyPr>
              <a:lstStyle/>
              <a:p>
                <a:pPr marL="0" marR="0" lvl="0" indent="0" algn="ctr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noProof="0"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  <a:sym typeface="Gill Sans" panose="020B0502020104020203" pitchFamily="34" charset="-79"/>
                  </a:rPr>
                  <a:t>01</a:t>
                </a:r>
                <a:endParaRPr kumimoji="0" lang="en-US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Gill Sans" panose="020B0502020104020203" pitchFamily="34" charset="-79"/>
                </a:endParaRPr>
              </a:p>
            </p:txBody>
          </p:sp>
          <p:sp>
            <p:nvSpPr>
              <p:cNvPr id="54" name="CasellaDiTesto 53">
                <a:extLst>
                  <a:ext uri="{FF2B5EF4-FFF2-40B4-BE49-F238E27FC236}">
                    <a16:creationId xmlns:a16="http://schemas.microsoft.com/office/drawing/2014/main" id="{B510894A-DE79-ACD0-5BF2-20613C168585}"/>
                  </a:ext>
                </a:extLst>
              </p:cNvPr>
              <p:cNvSpPr txBox="1"/>
              <p:nvPr/>
            </p:nvSpPr>
            <p:spPr>
              <a:xfrm>
                <a:off x="3384007" y="1687042"/>
                <a:ext cx="448792" cy="107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rIns="0" rtlCol="0" anchor="ctr">
                <a:spAutoFit/>
              </a:bodyPr>
              <a:lstStyle/>
              <a:p>
                <a:pPr marL="0" marR="0" lvl="0" indent="0" algn="ctr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noProof="0"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  <a:sym typeface="Gill Sans" panose="020B0502020104020203" pitchFamily="34" charset="-79"/>
                  </a:rPr>
                  <a:t>03</a:t>
                </a:r>
                <a:endParaRPr kumimoji="0" lang="en-US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Gill Sans" panose="020B0502020104020203" pitchFamily="34" charset="-79"/>
                </a:endParaRPr>
              </a:p>
            </p:txBody>
          </p:sp>
          <p:sp>
            <p:nvSpPr>
              <p:cNvPr id="55" name="CasellaDiTesto 54">
                <a:extLst>
                  <a:ext uri="{FF2B5EF4-FFF2-40B4-BE49-F238E27FC236}">
                    <a16:creationId xmlns:a16="http://schemas.microsoft.com/office/drawing/2014/main" id="{565CBED8-64F7-A8F2-4970-F32C90DBC350}"/>
                  </a:ext>
                </a:extLst>
              </p:cNvPr>
              <p:cNvSpPr txBox="1"/>
              <p:nvPr/>
            </p:nvSpPr>
            <p:spPr>
              <a:xfrm>
                <a:off x="3052942" y="1687042"/>
                <a:ext cx="448792" cy="107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rIns="0" rtlCol="0" anchor="ctr">
                <a:spAutoFit/>
              </a:bodyPr>
              <a:lstStyle/>
              <a:p>
                <a:pPr marL="0" marR="0" lvl="0" indent="0" algn="ctr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  <a:sym typeface="Gill Sans" panose="020B0502020104020203" pitchFamily="34" charset="-79"/>
                  </a:rPr>
                  <a:t>02</a:t>
                </a:r>
              </a:p>
            </p:txBody>
          </p:sp>
          <p:sp>
            <p:nvSpPr>
              <p:cNvPr id="56" name="CasellaDiTesto 98">
                <a:extLst>
                  <a:ext uri="{FF2B5EF4-FFF2-40B4-BE49-F238E27FC236}">
                    <a16:creationId xmlns:a16="http://schemas.microsoft.com/office/drawing/2014/main" id="{117548B7-760F-E7CB-0401-FBE3E4B57D08}"/>
                  </a:ext>
                </a:extLst>
              </p:cNvPr>
              <p:cNvSpPr txBox="1"/>
              <p:nvPr/>
            </p:nvSpPr>
            <p:spPr>
              <a:xfrm>
                <a:off x="3715072" y="1687042"/>
                <a:ext cx="448792" cy="107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rIns="0" rtlCol="0" anchor="ctr">
                <a:spAutoFit/>
              </a:bodyPr>
              <a:lstStyle/>
              <a:p>
                <a:pPr marL="0" marR="0" lvl="0" indent="0" algn="ctr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noProof="0"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  <a:sym typeface="Gill Sans" panose="020B0502020104020203" pitchFamily="34" charset="-79"/>
                  </a:rPr>
                  <a:t>04</a:t>
                </a:r>
                <a:endParaRPr kumimoji="0" lang="en-US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Gill Sans" panose="020B0502020104020203" pitchFamily="34" charset="-79"/>
                </a:endParaRPr>
              </a:p>
            </p:txBody>
          </p:sp>
          <p:sp>
            <p:nvSpPr>
              <p:cNvPr id="57" name="CasellaDiTesto 98">
                <a:extLst>
                  <a:ext uri="{FF2B5EF4-FFF2-40B4-BE49-F238E27FC236}">
                    <a16:creationId xmlns:a16="http://schemas.microsoft.com/office/drawing/2014/main" id="{72BC3E54-8CAD-C1AC-2901-E3DBE241CBE8}"/>
                  </a:ext>
                </a:extLst>
              </p:cNvPr>
              <p:cNvSpPr txBox="1"/>
              <p:nvPr/>
            </p:nvSpPr>
            <p:spPr>
              <a:xfrm>
                <a:off x="4046137" y="1687042"/>
                <a:ext cx="448792" cy="107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rIns="0" rtlCol="0" anchor="ctr">
                <a:spAutoFit/>
              </a:bodyPr>
              <a:lstStyle/>
              <a:p>
                <a:pPr marL="0" marR="0" lvl="0" indent="0" algn="ctr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noProof="0"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  <a:sym typeface="Gill Sans" panose="020B0502020104020203" pitchFamily="34" charset="-79"/>
                  </a:rPr>
                  <a:t>05</a:t>
                </a:r>
                <a:endParaRPr kumimoji="0" lang="en-US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Gill Sans" panose="020B0502020104020203" pitchFamily="34" charset="-79"/>
                </a:endParaRPr>
              </a:p>
            </p:txBody>
          </p:sp>
          <p:sp>
            <p:nvSpPr>
              <p:cNvPr id="58" name="CasellaDiTesto 98">
                <a:extLst>
                  <a:ext uri="{FF2B5EF4-FFF2-40B4-BE49-F238E27FC236}">
                    <a16:creationId xmlns:a16="http://schemas.microsoft.com/office/drawing/2014/main" id="{ABB3C1B0-153B-CEF7-AE98-698705E8B00C}"/>
                  </a:ext>
                </a:extLst>
              </p:cNvPr>
              <p:cNvSpPr txBox="1"/>
              <p:nvPr/>
            </p:nvSpPr>
            <p:spPr>
              <a:xfrm>
                <a:off x="4377202" y="1687042"/>
                <a:ext cx="448792" cy="107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rIns="0" rtlCol="0" anchor="ctr">
                <a:spAutoFit/>
              </a:bodyPr>
              <a:lstStyle/>
              <a:p>
                <a:pPr marL="0" marR="0" lvl="0" indent="0" algn="ctr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noProof="0"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  <a:sym typeface="Gill Sans" panose="020B0502020104020203" pitchFamily="34" charset="-79"/>
                  </a:rPr>
                  <a:t>06</a:t>
                </a:r>
                <a:endParaRPr kumimoji="0" lang="en-US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Gill Sans" panose="020B0502020104020203" pitchFamily="34" charset="-79"/>
                </a:endParaRPr>
              </a:p>
            </p:txBody>
          </p:sp>
          <p:sp>
            <p:nvSpPr>
              <p:cNvPr id="59" name="CasellaDiTesto 68">
                <a:extLst>
                  <a:ext uri="{FF2B5EF4-FFF2-40B4-BE49-F238E27FC236}">
                    <a16:creationId xmlns:a16="http://schemas.microsoft.com/office/drawing/2014/main" id="{30ACBE3E-5836-375C-872B-BA946F803F9D}"/>
                  </a:ext>
                </a:extLst>
              </p:cNvPr>
              <p:cNvSpPr txBox="1"/>
              <p:nvPr/>
            </p:nvSpPr>
            <p:spPr>
              <a:xfrm>
                <a:off x="5039332" y="1687042"/>
                <a:ext cx="448792" cy="107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rIns="0" rtlCol="0" anchor="ctr">
                <a:spAutoFit/>
              </a:bodyPr>
              <a:lstStyle/>
              <a:p>
                <a:pPr marL="0" marR="0" lvl="0" indent="0" algn="ctr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noProof="0"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  <a:sym typeface="Gill Sans" panose="020B0502020104020203" pitchFamily="34" charset="-79"/>
                  </a:rPr>
                  <a:t>08</a:t>
                </a:r>
                <a:endParaRPr kumimoji="0" lang="en-US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Gill Sans" panose="020B0502020104020203" pitchFamily="34" charset="-79"/>
                </a:endParaRPr>
              </a:p>
            </p:txBody>
          </p:sp>
          <p:sp>
            <p:nvSpPr>
              <p:cNvPr id="60" name="CasellaDiTesto 71">
                <a:extLst>
                  <a:ext uri="{FF2B5EF4-FFF2-40B4-BE49-F238E27FC236}">
                    <a16:creationId xmlns:a16="http://schemas.microsoft.com/office/drawing/2014/main" id="{50746FE5-43C3-7BC0-3642-C0A98262B738}"/>
                  </a:ext>
                </a:extLst>
              </p:cNvPr>
              <p:cNvSpPr txBox="1"/>
              <p:nvPr/>
            </p:nvSpPr>
            <p:spPr>
              <a:xfrm>
                <a:off x="4708267" y="1687042"/>
                <a:ext cx="448792" cy="107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rIns="0" rtlCol="0" anchor="ctr">
                <a:spAutoFit/>
              </a:bodyPr>
              <a:lstStyle/>
              <a:p>
                <a:pPr marL="0" marR="0" lvl="0" indent="0" algn="ctr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  <a:sym typeface="Gill Sans" panose="020B0502020104020203" pitchFamily="34" charset="-79"/>
                  </a:rPr>
                  <a:t>07</a:t>
                </a:r>
              </a:p>
            </p:txBody>
          </p:sp>
          <p:sp>
            <p:nvSpPr>
              <p:cNvPr id="61" name="CasellaDiTesto 72">
                <a:extLst>
                  <a:ext uri="{FF2B5EF4-FFF2-40B4-BE49-F238E27FC236}">
                    <a16:creationId xmlns:a16="http://schemas.microsoft.com/office/drawing/2014/main" id="{CFB71A32-7F2C-9EF4-A71A-8A416438A45E}"/>
                  </a:ext>
                </a:extLst>
              </p:cNvPr>
              <p:cNvSpPr txBox="1"/>
              <p:nvPr/>
            </p:nvSpPr>
            <p:spPr>
              <a:xfrm>
                <a:off x="5370398" y="1687042"/>
                <a:ext cx="448792" cy="107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rIns="0" rtlCol="0" anchor="ctr">
                <a:spAutoFit/>
              </a:bodyPr>
              <a:lstStyle/>
              <a:p>
                <a:pPr marL="0" marR="0" lvl="0" indent="0" algn="ctr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noProof="0"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  <a:sym typeface="Gill Sans" panose="020B0502020104020203" pitchFamily="34" charset="-79"/>
                  </a:rPr>
                  <a:t>09</a:t>
                </a:r>
                <a:endParaRPr kumimoji="0" lang="en-US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Gill Sans" panose="020B0502020104020203" pitchFamily="34" charset="-79"/>
                </a:endParaRPr>
              </a:p>
            </p:txBody>
          </p:sp>
          <p:sp>
            <p:nvSpPr>
              <p:cNvPr id="62" name="CasellaDiTesto 73">
                <a:extLst>
                  <a:ext uri="{FF2B5EF4-FFF2-40B4-BE49-F238E27FC236}">
                    <a16:creationId xmlns:a16="http://schemas.microsoft.com/office/drawing/2014/main" id="{22EEFD96-A666-6EF6-C12F-29C1DAD8AA69}"/>
                  </a:ext>
                </a:extLst>
              </p:cNvPr>
              <p:cNvSpPr txBox="1"/>
              <p:nvPr/>
            </p:nvSpPr>
            <p:spPr>
              <a:xfrm>
                <a:off x="6032527" y="1679177"/>
                <a:ext cx="448792" cy="264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rIns="0" rtlCol="0" anchor="ctr">
                <a:spAutoFit/>
              </a:bodyPr>
              <a:lstStyle/>
              <a:p>
                <a:pPr marL="0" marR="0" lvl="0" indent="0" algn="ctr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noProof="0"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  <a:sym typeface="Gill Sans" panose="020B0502020104020203" pitchFamily="34" charset="-79"/>
                  </a:rPr>
                  <a:t>11</a:t>
                </a:r>
                <a:endParaRPr kumimoji="0" lang="en-US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Gill Sans" panose="020B0502020104020203" pitchFamily="34" charset="-79"/>
                </a:endParaRPr>
              </a:p>
            </p:txBody>
          </p:sp>
          <p:sp>
            <p:nvSpPr>
              <p:cNvPr id="63" name="CasellaDiTesto 74">
                <a:extLst>
                  <a:ext uri="{FF2B5EF4-FFF2-40B4-BE49-F238E27FC236}">
                    <a16:creationId xmlns:a16="http://schemas.microsoft.com/office/drawing/2014/main" id="{E6D500D0-5C51-DC6E-5D09-451CFABFDB08}"/>
                  </a:ext>
                </a:extLst>
              </p:cNvPr>
              <p:cNvSpPr txBox="1"/>
              <p:nvPr/>
            </p:nvSpPr>
            <p:spPr>
              <a:xfrm>
                <a:off x="5701462" y="1679177"/>
                <a:ext cx="448792" cy="264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rIns="0" rtlCol="0" anchor="ctr">
                <a:spAutoFit/>
              </a:bodyPr>
              <a:lstStyle/>
              <a:p>
                <a:pPr marL="0" marR="0" lvl="0" indent="0" algn="ctr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noProof="0"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  <a:sym typeface="Gill Sans" panose="020B0502020104020203" pitchFamily="34" charset="-79"/>
                  </a:rPr>
                  <a:t>10</a:t>
                </a:r>
                <a:endParaRPr kumimoji="0" lang="en-US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Gill Sans" panose="020B0502020104020203" pitchFamily="34" charset="-79"/>
                </a:endParaRPr>
              </a:p>
            </p:txBody>
          </p:sp>
          <p:sp>
            <p:nvSpPr>
              <p:cNvPr id="64" name="CasellaDiTesto 98">
                <a:extLst>
                  <a:ext uri="{FF2B5EF4-FFF2-40B4-BE49-F238E27FC236}">
                    <a16:creationId xmlns:a16="http://schemas.microsoft.com/office/drawing/2014/main" id="{222E3C8F-6299-D662-5B6D-AB05C2873D67}"/>
                  </a:ext>
                </a:extLst>
              </p:cNvPr>
              <p:cNvSpPr txBox="1"/>
              <p:nvPr/>
            </p:nvSpPr>
            <p:spPr>
              <a:xfrm>
                <a:off x="6363589" y="1679177"/>
                <a:ext cx="448792" cy="264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rIns="0" rtlCol="0" anchor="ctr">
                <a:spAutoFit/>
              </a:bodyPr>
              <a:lstStyle/>
              <a:p>
                <a:pPr marL="0" marR="0" lvl="0" indent="0" algn="ctr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noProof="0"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  <a:sym typeface="Gill Sans" panose="020B0502020104020203" pitchFamily="34" charset="-79"/>
                  </a:rPr>
                  <a:t>12</a:t>
                </a:r>
                <a:endParaRPr kumimoji="0" lang="en-US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Gill Sans" panose="020B0502020104020203" pitchFamily="34" charset="-79"/>
                </a:endParaRPr>
              </a:p>
            </p:txBody>
          </p:sp>
        </p:grpSp>
        <p:sp>
          <p:nvSpPr>
            <p:cNvPr id="39" name="Rettangolo con angoli arrotondati 38">
              <a:extLst>
                <a:ext uri="{FF2B5EF4-FFF2-40B4-BE49-F238E27FC236}">
                  <a16:creationId xmlns:a16="http://schemas.microsoft.com/office/drawing/2014/main" id="{9D46DE71-BC0E-2D57-1962-66A7DB0E0ED0}"/>
                </a:ext>
              </a:extLst>
            </p:cNvPr>
            <p:cNvSpPr/>
            <p:nvPr/>
          </p:nvSpPr>
          <p:spPr>
            <a:xfrm>
              <a:off x="4077269" y="1497726"/>
              <a:ext cx="3657344" cy="34724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noProof="0"/>
                <a:t>2028</a:t>
              </a:r>
            </a:p>
          </p:txBody>
        </p:sp>
        <p:cxnSp>
          <p:nvCxnSpPr>
            <p:cNvPr id="40" name="Connettore diritto 130">
              <a:extLst>
                <a:ext uri="{FF2B5EF4-FFF2-40B4-BE49-F238E27FC236}">
                  <a16:creationId xmlns:a16="http://schemas.microsoft.com/office/drawing/2014/main" id="{82E9BBE7-50D3-ABBB-7702-7661F2A34A9A}"/>
                </a:ext>
              </a:extLst>
            </p:cNvPr>
            <p:cNvCxnSpPr>
              <a:cxnSpLocks/>
            </p:cNvCxnSpPr>
            <p:nvPr/>
          </p:nvCxnSpPr>
          <p:spPr>
            <a:xfrm>
              <a:off x="4097438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diritto 130">
              <a:extLst>
                <a:ext uri="{FF2B5EF4-FFF2-40B4-BE49-F238E27FC236}">
                  <a16:creationId xmlns:a16="http://schemas.microsoft.com/office/drawing/2014/main" id="{809DFCE5-17D2-F40C-0777-2C670DE499F2}"/>
                </a:ext>
              </a:extLst>
            </p:cNvPr>
            <p:cNvCxnSpPr>
              <a:cxnSpLocks/>
            </p:cNvCxnSpPr>
            <p:nvPr/>
          </p:nvCxnSpPr>
          <p:spPr>
            <a:xfrm>
              <a:off x="4392571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diritto 130">
              <a:extLst>
                <a:ext uri="{FF2B5EF4-FFF2-40B4-BE49-F238E27FC236}">
                  <a16:creationId xmlns:a16="http://schemas.microsoft.com/office/drawing/2014/main" id="{C7985B1E-BC88-8260-83D9-146A812DF869}"/>
                </a:ext>
              </a:extLst>
            </p:cNvPr>
            <p:cNvCxnSpPr>
              <a:cxnSpLocks/>
            </p:cNvCxnSpPr>
            <p:nvPr/>
          </p:nvCxnSpPr>
          <p:spPr>
            <a:xfrm>
              <a:off x="4687704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diritto 130">
              <a:extLst>
                <a:ext uri="{FF2B5EF4-FFF2-40B4-BE49-F238E27FC236}">
                  <a16:creationId xmlns:a16="http://schemas.microsoft.com/office/drawing/2014/main" id="{A9D67DDF-2678-4D07-937B-BC6E3FA572FF}"/>
                </a:ext>
              </a:extLst>
            </p:cNvPr>
            <p:cNvCxnSpPr>
              <a:cxnSpLocks/>
            </p:cNvCxnSpPr>
            <p:nvPr/>
          </p:nvCxnSpPr>
          <p:spPr>
            <a:xfrm>
              <a:off x="5277970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diritto 130">
              <a:extLst>
                <a:ext uri="{FF2B5EF4-FFF2-40B4-BE49-F238E27FC236}">
                  <a16:creationId xmlns:a16="http://schemas.microsoft.com/office/drawing/2014/main" id="{AB3A68B6-2FC9-1DD7-9ED7-B676DF8539B3}"/>
                </a:ext>
              </a:extLst>
            </p:cNvPr>
            <p:cNvCxnSpPr>
              <a:cxnSpLocks/>
            </p:cNvCxnSpPr>
            <p:nvPr/>
          </p:nvCxnSpPr>
          <p:spPr>
            <a:xfrm>
              <a:off x="5573103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ttore diritto 130">
              <a:extLst>
                <a:ext uri="{FF2B5EF4-FFF2-40B4-BE49-F238E27FC236}">
                  <a16:creationId xmlns:a16="http://schemas.microsoft.com/office/drawing/2014/main" id="{25DA0445-E4EA-E7B8-806C-8FAFBF863F6A}"/>
                </a:ext>
              </a:extLst>
            </p:cNvPr>
            <p:cNvCxnSpPr>
              <a:cxnSpLocks/>
            </p:cNvCxnSpPr>
            <p:nvPr/>
          </p:nvCxnSpPr>
          <p:spPr>
            <a:xfrm>
              <a:off x="5868236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diritto 130">
              <a:extLst>
                <a:ext uri="{FF2B5EF4-FFF2-40B4-BE49-F238E27FC236}">
                  <a16:creationId xmlns:a16="http://schemas.microsoft.com/office/drawing/2014/main" id="{C925C0CB-7BAB-1E21-C377-FDFADCE2DEB9}"/>
                </a:ext>
              </a:extLst>
            </p:cNvPr>
            <p:cNvCxnSpPr>
              <a:cxnSpLocks/>
            </p:cNvCxnSpPr>
            <p:nvPr/>
          </p:nvCxnSpPr>
          <p:spPr>
            <a:xfrm>
              <a:off x="6163369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diritto 130">
              <a:extLst>
                <a:ext uri="{FF2B5EF4-FFF2-40B4-BE49-F238E27FC236}">
                  <a16:creationId xmlns:a16="http://schemas.microsoft.com/office/drawing/2014/main" id="{66F4CBE3-8164-D688-ED7C-D5D4733876E1}"/>
                </a:ext>
              </a:extLst>
            </p:cNvPr>
            <p:cNvCxnSpPr>
              <a:cxnSpLocks/>
            </p:cNvCxnSpPr>
            <p:nvPr/>
          </p:nvCxnSpPr>
          <p:spPr>
            <a:xfrm>
              <a:off x="6458502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ttore diritto 130">
              <a:extLst>
                <a:ext uri="{FF2B5EF4-FFF2-40B4-BE49-F238E27FC236}">
                  <a16:creationId xmlns:a16="http://schemas.microsoft.com/office/drawing/2014/main" id="{2E582749-61CB-35C6-F2B2-5942AC8D57E3}"/>
                </a:ext>
              </a:extLst>
            </p:cNvPr>
            <p:cNvCxnSpPr>
              <a:cxnSpLocks/>
            </p:cNvCxnSpPr>
            <p:nvPr/>
          </p:nvCxnSpPr>
          <p:spPr>
            <a:xfrm>
              <a:off x="7048768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ttore diritto 130">
              <a:extLst>
                <a:ext uri="{FF2B5EF4-FFF2-40B4-BE49-F238E27FC236}">
                  <a16:creationId xmlns:a16="http://schemas.microsoft.com/office/drawing/2014/main" id="{0D4F0B84-7F03-CC4D-1995-7D5004A6F8AD}"/>
                </a:ext>
              </a:extLst>
            </p:cNvPr>
            <p:cNvCxnSpPr>
              <a:cxnSpLocks/>
            </p:cNvCxnSpPr>
            <p:nvPr/>
          </p:nvCxnSpPr>
          <p:spPr>
            <a:xfrm>
              <a:off x="7343901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diritto 130">
              <a:extLst>
                <a:ext uri="{FF2B5EF4-FFF2-40B4-BE49-F238E27FC236}">
                  <a16:creationId xmlns:a16="http://schemas.microsoft.com/office/drawing/2014/main" id="{2F43491F-6658-A8EF-0751-6ADCA96C9DDE}"/>
                </a:ext>
              </a:extLst>
            </p:cNvPr>
            <p:cNvCxnSpPr>
              <a:cxnSpLocks/>
            </p:cNvCxnSpPr>
            <p:nvPr/>
          </p:nvCxnSpPr>
          <p:spPr>
            <a:xfrm>
              <a:off x="7639035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ttore diritto 130">
              <a:extLst>
                <a:ext uri="{FF2B5EF4-FFF2-40B4-BE49-F238E27FC236}">
                  <a16:creationId xmlns:a16="http://schemas.microsoft.com/office/drawing/2014/main" id="{5A748D32-15CB-8039-174F-E6B3101C256A}"/>
                </a:ext>
              </a:extLst>
            </p:cNvPr>
            <p:cNvCxnSpPr>
              <a:cxnSpLocks/>
            </p:cNvCxnSpPr>
            <p:nvPr/>
          </p:nvCxnSpPr>
          <p:spPr>
            <a:xfrm>
              <a:off x="6753635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ttore diritto 130">
              <a:extLst>
                <a:ext uri="{FF2B5EF4-FFF2-40B4-BE49-F238E27FC236}">
                  <a16:creationId xmlns:a16="http://schemas.microsoft.com/office/drawing/2014/main" id="{92C3CBD9-2EA2-A508-0ECF-0444C4264FA5}"/>
                </a:ext>
              </a:extLst>
            </p:cNvPr>
            <p:cNvCxnSpPr>
              <a:cxnSpLocks/>
            </p:cNvCxnSpPr>
            <p:nvPr/>
          </p:nvCxnSpPr>
          <p:spPr>
            <a:xfrm>
              <a:off x="4982837" y="2082629"/>
              <a:ext cx="0" cy="4392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Rettangolo con angoli arrotondati 65">
            <a:extLst>
              <a:ext uri="{FF2B5EF4-FFF2-40B4-BE49-F238E27FC236}">
                <a16:creationId xmlns:a16="http://schemas.microsoft.com/office/drawing/2014/main" id="{05F25539-B367-E906-A795-6103B026D28B}"/>
              </a:ext>
            </a:extLst>
          </p:cNvPr>
          <p:cNvSpPr/>
          <p:nvPr/>
        </p:nvSpPr>
        <p:spPr>
          <a:xfrm>
            <a:off x="223363" y="2619374"/>
            <a:ext cx="3657344" cy="31720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noProof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WP8</a:t>
            </a:r>
          </a:p>
        </p:txBody>
      </p:sp>
      <p:sp>
        <p:nvSpPr>
          <p:cNvPr id="67" name="Rettangolo con angoli arrotondati 66">
            <a:extLst>
              <a:ext uri="{FF2B5EF4-FFF2-40B4-BE49-F238E27FC236}">
                <a16:creationId xmlns:a16="http://schemas.microsoft.com/office/drawing/2014/main" id="{E71C0CE3-55AE-2CE6-3873-97DCF30E5013}"/>
              </a:ext>
            </a:extLst>
          </p:cNvPr>
          <p:cNvSpPr/>
          <p:nvPr/>
        </p:nvSpPr>
        <p:spPr>
          <a:xfrm>
            <a:off x="223363" y="3474592"/>
            <a:ext cx="3657344" cy="31720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noProof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Task 8.1 </a:t>
            </a:r>
            <a:r>
              <a:rPr lang="en-US" sz="1200" b="1" noProof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Knowledge gaps on social dialogue</a:t>
            </a:r>
            <a:endParaRPr lang="en-US" sz="1200" noProof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8" name="Rettangolo con angoli arrotondati 67">
            <a:extLst>
              <a:ext uri="{FF2B5EF4-FFF2-40B4-BE49-F238E27FC236}">
                <a16:creationId xmlns:a16="http://schemas.microsoft.com/office/drawing/2014/main" id="{712D4ECD-15E6-48CD-1C46-5CE88E706973}"/>
              </a:ext>
            </a:extLst>
          </p:cNvPr>
          <p:cNvSpPr/>
          <p:nvPr/>
        </p:nvSpPr>
        <p:spPr>
          <a:xfrm>
            <a:off x="225366" y="4329810"/>
            <a:ext cx="3657344" cy="31720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noProof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Task 8.2 </a:t>
            </a:r>
            <a:r>
              <a:rPr lang="en-US" sz="1200" b="1" noProof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Comparative analysis of institutions</a:t>
            </a:r>
            <a:endParaRPr lang="en-US" sz="1200" noProof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9" name="Rettangolo con angoli arrotondati 68">
            <a:extLst>
              <a:ext uri="{FF2B5EF4-FFF2-40B4-BE49-F238E27FC236}">
                <a16:creationId xmlns:a16="http://schemas.microsoft.com/office/drawing/2014/main" id="{D8AFA640-174E-58F0-6890-8CAE3A92F4C7}"/>
              </a:ext>
            </a:extLst>
          </p:cNvPr>
          <p:cNvSpPr/>
          <p:nvPr/>
        </p:nvSpPr>
        <p:spPr>
          <a:xfrm>
            <a:off x="223363" y="5185028"/>
            <a:ext cx="3657344" cy="31720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noProof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Task 8.3 </a:t>
            </a:r>
            <a:r>
              <a:rPr lang="en-US" sz="1200" b="1" noProof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Assess alternative dialogue models</a:t>
            </a:r>
            <a:endParaRPr lang="en-US" sz="1200" noProof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0" name="Rettangolo 69">
            <a:extLst>
              <a:ext uri="{FF2B5EF4-FFF2-40B4-BE49-F238E27FC236}">
                <a16:creationId xmlns:a16="http://schemas.microsoft.com/office/drawing/2014/main" id="{2305AAFE-98D9-1848-1B27-DB3F63540E0E}"/>
              </a:ext>
            </a:extLst>
          </p:cNvPr>
          <p:cNvSpPr/>
          <p:nvPr/>
        </p:nvSpPr>
        <p:spPr>
          <a:xfrm>
            <a:off x="4132165" y="2709324"/>
            <a:ext cx="7350122" cy="144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71" name="Rettangolo 70">
            <a:extLst>
              <a:ext uri="{FF2B5EF4-FFF2-40B4-BE49-F238E27FC236}">
                <a16:creationId xmlns:a16="http://schemas.microsoft.com/office/drawing/2014/main" id="{8B7408B5-7F6D-6A9D-1C7C-F0967B2DEEF2}"/>
              </a:ext>
            </a:extLst>
          </p:cNvPr>
          <p:cNvSpPr/>
          <p:nvPr/>
        </p:nvSpPr>
        <p:spPr>
          <a:xfrm>
            <a:off x="4132165" y="3558384"/>
            <a:ext cx="5579324" cy="1591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72" name="Rettangolo 71">
            <a:extLst>
              <a:ext uri="{FF2B5EF4-FFF2-40B4-BE49-F238E27FC236}">
                <a16:creationId xmlns:a16="http://schemas.microsoft.com/office/drawing/2014/main" id="{3F69117D-019E-D79A-2D53-11E39EF6BB18}"/>
              </a:ext>
            </a:extLst>
          </p:cNvPr>
          <p:cNvSpPr/>
          <p:nvPr/>
        </p:nvSpPr>
        <p:spPr>
          <a:xfrm>
            <a:off x="4132165" y="4422569"/>
            <a:ext cx="7350122" cy="144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73" name="Rettangolo 72">
            <a:extLst>
              <a:ext uri="{FF2B5EF4-FFF2-40B4-BE49-F238E27FC236}">
                <a16:creationId xmlns:a16="http://schemas.microsoft.com/office/drawing/2014/main" id="{A4C4E64D-854E-EBA9-E387-4A24796FB0D9}"/>
              </a:ext>
            </a:extLst>
          </p:cNvPr>
          <p:cNvSpPr/>
          <p:nvPr/>
        </p:nvSpPr>
        <p:spPr>
          <a:xfrm>
            <a:off x="4132165" y="5271630"/>
            <a:ext cx="7350122" cy="144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grpSp>
        <p:nvGrpSpPr>
          <p:cNvPr id="83" name="Gruppo 82">
            <a:extLst>
              <a:ext uri="{FF2B5EF4-FFF2-40B4-BE49-F238E27FC236}">
                <a16:creationId xmlns:a16="http://schemas.microsoft.com/office/drawing/2014/main" id="{D5D9C35A-CDDE-9C4D-06BB-3E205373ED03}"/>
              </a:ext>
            </a:extLst>
          </p:cNvPr>
          <p:cNvGrpSpPr/>
          <p:nvPr/>
        </p:nvGrpSpPr>
        <p:grpSpPr>
          <a:xfrm>
            <a:off x="8046064" y="3124014"/>
            <a:ext cx="1276577" cy="601272"/>
            <a:chOff x="8046064" y="3124014"/>
            <a:chExt cx="1276577" cy="601272"/>
          </a:xfrm>
        </p:grpSpPr>
        <p:sp>
          <p:nvSpPr>
            <p:cNvPr id="84" name="TextBox 240">
              <a:extLst>
                <a:ext uri="{FF2B5EF4-FFF2-40B4-BE49-F238E27FC236}">
                  <a16:creationId xmlns:a16="http://schemas.microsoft.com/office/drawing/2014/main" id="{4797C73C-27EA-B14D-2922-FEF5855EC05E}"/>
                </a:ext>
              </a:extLst>
            </p:cNvPr>
            <p:cNvSpPr txBox="1"/>
            <p:nvPr/>
          </p:nvSpPr>
          <p:spPr>
            <a:xfrm flipH="1">
              <a:off x="8046064" y="3124014"/>
              <a:ext cx="1276577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it-IT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"/>
              </a:lvl1pPr>
            </a:lstStyle>
            <a:p>
              <a:r>
                <a:rPr lang="en-US"/>
                <a:t>Policy brief summarizing </a:t>
              </a:r>
              <a:r>
                <a:rPr lang="en-US" b="1">
                  <a:solidFill>
                    <a:srgbClr val="0070C0"/>
                  </a:solidFill>
                </a:rPr>
                <a:t>comparative results</a:t>
              </a:r>
            </a:p>
          </p:txBody>
        </p:sp>
        <p:sp>
          <p:nvSpPr>
            <p:cNvPr id="85" name="Diamond 111">
              <a:extLst>
                <a:ext uri="{FF2B5EF4-FFF2-40B4-BE49-F238E27FC236}">
                  <a16:creationId xmlns:a16="http://schemas.microsoft.com/office/drawing/2014/main" id="{DAE51B57-5F6B-DCF7-4AB3-64C3DF3C0536}"/>
                </a:ext>
              </a:extLst>
            </p:cNvPr>
            <p:cNvSpPr/>
            <p:nvPr/>
          </p:nvSpPr>
          <p:spPr>
            <a:xfrm flipH="1">
              <a:off x="9035101" y="3544818"/>
              <a:ext cx="181904" cy="180468"/>
            </a:xfrm>
            <a:prstGeom prst="diamond">
              <a:avLst/>
            </a:prstGeom>
            <a:solidFill>
              <a:srgbClr val="FFFFFF"/>
            </a:solidFill>
            <a:ln w="1079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(headings)"/>
                <a:ea typeface="+mn-ea"/>
                <a:cs typeface="+mn-cs"/>
              </a:endParaRPr>
            </a:p>
          </p:txBody>
        </p:sp>
        <p:cxnSp>
          <p:nvCxnSpPr>
            <p:cNvPr id="86" name="Straight Arrow Connector 241">
              <a:extLst>
                <a:ext uri="{FF2B5EF4-FFF2-40B4-BE49-F238E27FC236}">
                  <a16:creationId xmlns:a16="http://schemas.microsoft.com/office/drawing/2014/main" id="{3CA5C573-BF3A-C678-34D0-32EDB52E3A5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73856" y="3483112"/>
              <a:ext cx="1025278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87" name="Straight Arrow Connector 280">
              <a:extLst>
                <a:ext uri="{FF2B5EF4-FFF2-40B4-BE49-F238E27FC236}">
                  <a16:creationId xmlns:a16="http://schemas.microsoft.com/office/drawing/2014/main" id="{8CD1FF3B-BC65-546C-0827-7BADD78FC45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27790" y="3486474"/>
              <a:ext cx="2902" cy="14400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oval"/>
            </a:ln>
            <a:effectLst/>
          </p:spPr>
        </p:cxnSp>
      </p:grpSp>
      <p:grpSp>
        <p:nvGrpSpPr>
          <p:cNvPr id="88" name="Gruppo 87">
            <a:extLst>
              <a:ext uri="{FF2B5EF4-FFF2-40B4-BE49-F238E27FC236}">
                <a16:creationId xmlns:a16="http://schemas.microsoft.com/office/drawing/2014/main" id="{659AF590-5783-753C-5FA1-E221422B414A}"/>
              </a:ext>
            </a:extLst>
          </p:cNvPr>
          <p:cNvGrpSpPr/>
          <p:nvPr/>
        </p:nvGrpSpPr>
        <p:grpSpPr>
          <a:xfrm>
            <a:off x="7570495" y="3848319"/>
            <a:ext cx="1116000" cy="734717"/>
            <a:chOff x="9618918" y="2112182"/>
            <a:chExt cx="1116000" cy="734717"/>
          </a:xfrm>
        </p:grpSpPr>
        <p:sp>
          <p:nvSpPr>
            <p:cNvPr id="89" name="TextBox 240">
              <a:extLst>
                <a:ext uri="{FF2B5EF4-FFF2-40B4-BE49-F238E27FC236}">
                  <a16:creationId xmlns:a16="http://schemas.microsoft.com/office/drawing/2014/main" id="{9417788C-B301-668C-F150-9249E1BF660A}"/>
                </a:ext>
              </a:extLst>
            </p:cNvPr>
            <p:cNvSpPr txBox="1"/>
            <p:nvPr/>
          </p:nvSpPr>
          <p:spPr>
            <a:xfrm>
              <a:off x="9644273" y="2112182"/>
              <a:ext cx="1066833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91440" tIns="45720" rIns="91440" bIns="45720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noProof="0"/>
                <a:t>Comparative report  for the </a:t>
              </a:r>
              <a:r>
                <a:rPr lang="en-US" sz="800" b="1" noProof="0">
                  <a:solidFill>
                    <a:srgbClr val="0070C0"/>
                  </a:solidFill>
                </a:rPr>
                <a:t>TOD</a:t>
              </a:r>
              <a:r>
                <a:rPr lang="en-US" sz="800" noProof="0"/>
                <a:t> 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noProof="0"/>
                <a:t>and </a:t>
              </a:r>
              <a:r>
                <a:rPr lang="en-US" sz="800" b="1" noProof="0">
                  <a:solidFill>
                    <a:srgbClr val="0070C0"/>
                  </a:solidFill>
                </a:rPr>
                <a:t>care</a:t>
              </a:r>
              <a:r>
                <a:rPr lang="en-US" sz="800" noProof="0"/>
                <a:t> sector</a:t>
              </a:r>
              <a:endParaRPr kumimoji="0" lang="en-US" sz="800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90" name="Diamond 111">
              <a:extLst>
                <a:ext uri="{FF2B5EF4-FFF2-40B4-BE49-F238E27FC236}">
                  <a16:creationId xmlns:a16="http://schemas.microsoft.com/office/drawing/2014/main" id="{BCA49731-4890-0724-6F12-3AAFF992EF17}"/>
                </a:ext>
              </a:extLst>
            </p:cNvPr>
            <p:cNvSpPr/>
            <p:nvPr/>
          </p:nvSpPr>
          <p:spPr>
            <a:xfrm>
              <a:off x="9625525" y="2666431"/>
              <a:ext cx="198000" cy="180468"/>
            </a:xfrm>
            <a:prstGeom prst="diamond">
              <a:avLst/>
            </a:prstGeom>
            <a:solidFill>
              <a:srgbClr val="FFFFFF"/>
            </a:solidFill>
            <a:ln w="1079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(headings)"/>
                <a:ea typeface="+mn-ea"/>
                <a:cs typeface="+mn-cs"/>
              </a:endParaRPr>
            </a:p>
          </p:txBody>
        </p:sp>
        <p:cxnSp>
          <p:nvCxnSpPr>
            <p:cNvPr id="91" name="Straight Arrow Connector 241">
              <a:extLst>
                <a:ext uri="{FF2B5EF4-FFF2-40B4-BE49-F238E27FC236}">
                  <a16:creationId xmlns:a16="http://schemas.microsoft.com/office/drawing/2014/main" id="{BBED1C96-E569-0416-5E21-41276A387CD3}"/>
                </a:ext>
              </a:extLst>
            </p:cNvPr>
            <p:cNvCxnSpPr>
              <a:cxnSpLocks/>
            </p:cNvCxnSpPr>
            <p:nvPr/>
          </p:nvCxnSpPr>
          <p:spPr>
            <a:xfrm>
              <a:off x="9618918" y="2604181"/>
              <a:ext cx="111600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2" name="Straight Arrow Connector 280">
              <a:extLst>
                <a:ext uri="{FF2B5EF4-FFF2-40B4-BE49-F238E27FC236}">
                  <a16:creationId xmlns:a16="http://schemas.microsoft.com/office/drawing/2014/main" id="{C5FA159A-405C-CB64-61E9-23D8665649C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23791" y="2608162"/>
              <a:ext cx="0" cy="14400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oval"/>
            </a:ln>
            <a:effectLst/>
          </p:spPr>
        </p:cxnSp>
      </p:grpSp>
      <p:grpSp>
        <p:nvGrpSpPr>
          <p:cNvPr id="93" name="Gruppo 92">
            <a:extLst>
              <a:ext uri="{FF2B5EF4-FFF2-40B4-BE49-F238E27FC236}">
                <a16:creationId xmlns:a16="http://schemas.microsoft.com/office/drawing/2014/main" id="{B31E4281-11D3-27A1-5B91-D96563A0D370}"/>
              </a:ext>
            </a:extLst>
          </p:cNvPr>
          <p:cNvGrpSpPr/>
          <p:nvPr/>
        </p:nvGrpSpPr>
        <p:grpSpPr>
          <a:xfrm>
            <a:off x="4907387" y="3880287"/>
            <a:ext cx="1081541" cy="702749"/>
            <a:chOff x="8135464" y="3022537"/>
            <a:chExt cx="1081541" cy="702749"/>
          </a:xfrm>
        </p:grpSpPr>
        <p:sp>
          <p:nvSpPr>
            <p:cNvPr id="94" name="TextBox 240">
              <a:extLst>
                <a:ext uri="{FF2B5EF4-FFF2-40B4-BE49-F238E27FC236}">
                  <a16:creationId xmlns:a16="http://schemas.microsoft.com/office/drawing/2014/main" id="{257FC00C-ACE6-0391-BF7D-6D2D2B3B89E1}"/>
                </a:ext>
              </a:extLst>
            </p:cNvPr>
            <p:cNvSpPr txBox="1"/>
            <p:nvPr/>
          </p:nvSpPr>
          <p:spPr>
            <a:xfrm flipH="1">
              <a:off x="8135464" y="3022537"/>
              <a:ext cx="1044413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91440" tIns="45720" rIns="91440" bIns="45720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noProof="0"/>
                <a:t>Comparative report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noProof="0"/>
                <a:t>for the </a:t>
              </a:r>
              <a:r>
                <a:rPr lang="en-US" sz="800" b="1" noProof="0">
                  <a:solidFill>
                    <a:srgbClr val="0070C0"/>
                  </a:solidFill>
                </a:rPr>
                <a:t>automotive</a:t>
              </a:r>
              <a:r>
                <a:rPr lang="en-US" sz="800" noProof="0"/>
                <a:t>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noProof="0"/>
                <a:t>and </a:t>
              </a:r>
              <a:r>
                <a:rPr lang="en-US" sz="800" b="1" noProof="0">
                  <a:solidFill>
                    <a:srgbClr val="0070C0"/>
                  </a:solidFill>
                </a:rPr>
                <a:t>energy</a:t>
              </a:r>
              <a:r>
                <a:rPr lang="en-US" sz="800" noProof="0"/>
                <a:t> sector</a:t>
              </a:r>
              <a:endParaRPr kumimoji="0" lang="en-US" sz="800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95" name="Diamond 111">
              <a:extLst>
                <a:ext uri="{FF2B5EF4-FFF2-40B4-BE49-F238E27FC236}">
                  <a16:creationId xmlns:a16="http://schemas.microsoft.com/office/drawing/2014/main" id="{D163DD33-A0C9-6645-9FC4-BC3EC20A3594}"/>
                </a:ext>
              </a:extLst>
            </p:cNvPr>
            <p:cNvSpPr/>
            <p:nvPr/>
          </p:nvSpPr>
          <p:spPr>
            <a:xfrm flipH="1">
              <a:off x="9035101" y="3544818"/>
              <a:ext cx="181904" cy="180468"/>
            </a:xfrm>
            <a:prstGeom prst="diamond">
              <a:avLst/>
            </a:prstGeom>
            <a:solidFill>
              <a:srgbClr val="FFFFFF"/>
            </a:solidFill>
            <a:ln w="1079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(headings)"/>
                <a:ea typeface="+mn-ea"/>
                <a:cs typeface="+mn-cs"/>
              </a:endParaRPr>
            </a:p>
          </p:txBody>
        </p:sp>
        <p:cxnSp>
          <p:nvCxnSpPr>
            <p:cNvPr id="96" name="Straight Arrow Connector 241">
              <a:extLst>
                <a:ext uri="{FF2B5EF4-FFF2-40B4-BE49-F238E27FC236}">
                  <a16:creationId xmlns:a16="http://schemas.microsoft.com/office/drawing/2014/main" id="{AAD16166-9AB8-57FA-C3CF-30CA15A7BB2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73856" y="3483112"/>
              <a:ext cx="1025278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7" name="Straight Arrow Connector 280">
              <a:extLst>
                <a:ext uri="{FF2B5EF4-FFF2-40B4-BE49-F238E27FC236}">
                  <a16:creationId xmlns:a16="http://schemas.microsoft.com/office/drawing/2014/main" id="{BBD89FA6-9F34-3F13-5393-2616D90C8F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27790" y="3486474"/>
              <a:ext cx="2902" cy="14400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oval"/>
            </a:ln>
            <a:effectLst/>
          </p:spPr>
        </p:cxnSp>
      </p:grpSp>
      <p:grpSp>
        <p:nvGrpSpPr>
          <p:cNvPr id="2" name="Gruppo 1">
            <a:extLst>
              <a:ext uri="{FF2B5EF4-FFF2-40B4-BE49-F238E27FC236}">
                <a16:creationId xmlns:a16="http://schemas.microsoft.com/office/drawing/2014/main" id="{14BE9B6D-3A44-948D-1427-E86BFBB6F243}"/>
              </a:ext>
            </a:extLst>
          </p:cNvPr>
          <p:cNvGrpSpPr/>
          <p:nvPr/>
        </p:nvGrpSpPr>
        <p:grpSpPr>
          <a:xfrm>
            <a:off x="10350215" y="3864976"/>
            <a:ext cx="1081541" cy="702749"/>
            <a:chOff x="8135464" y="3022537"/>
            <a:chExt cx="1081541" cy="702749"/>
          </a:xfrm>
        </p:grpSpPr>
        <p:sp>
          <p:nvSpPr>
            <p:cNvPr id="65" name="TextBox 240">
              <a:extLst>
                <a:ext uri="{FF2B5EF4-FFF2-40B4-BE49-F238E27FC236}">
                  <a16:creationId xmlns:a16="http://schemas.microsoft.com/office/drawing/2014/main" id="{BAD49817-ADAE-850F-B951-08E134EADE19}"/>
                </a:ext>
              </a:extLst>
            </p:cNvPr>
            <p:cNvSpPr txBox="1"/>
            <p:nvPr/>
          </p:nvSpPr>
          <p:spPr>
            <a:xfrm flipH="1">
              <a:off x="8135464" y="3022537"/>
              <a:ext cx="1044413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91440" tIns="45720" rIns="91440" bIns="45720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noProof="0"/>
                <a:t>Working paper analyzing </a:t>
              </a:r>
              <a:r>
                <a:rPr lang="en-US" sz="800" b="1" noProof="0">
                  <a:solidFill>
                    <a:srgbClr val="0070C0"/>
                  </a:solidFill>
                </a:rPr>
                <a:t>worker-level data </a:t>
              </a:r>
              <a:endParaRPr kumimoji="0" lang="en-US" sz="800" b="1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98" name="Diamond 111">
              <a:extLst>
                <a:ext uri="{FF2B5EF4-FFF2-40B4-BE49-F238E27FC236}">
                  <a16:creationId xmlns:a16="http://schemas.microsoft.com/office/drawing/2014/main" id="{A8F45011-0C66-0111-AF86-84845960A170}"/>
                </a:ext>
              </a:extLst>
            </p:cNvPr>
            <p:cNvSpPr/>
            <p:nvPr/>
          </p:nvSpPr>
          <p:spPr>
            <a:xfrm flipH="1">
              <a:off x="9035101" y="3544818"/>
              <a:ext cx="181904" cy="180468"/>
            </a:xfrm>
            <a:prstGeom prst="diamond">
              <a:avLst/>
            </a:prstGeom>
            <a:solidFill>
              <a:srgbClr val="FFFFFF"/>
            </a:solidFill>
            <a:ln w="1079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(headings)"/>
                <a:ea typeface="+mn-ea"/>
                <a:cs typeface="+mn-cs"/>
              </a:endParaRPr>
            </a:p>
          </p:txBody>
        </p:sp>
        <p:cxnSp>
          <p:nvCxnSpPr>
            <p:cNvPr id="99" name="Straight Arrow Connector 241">
              <a:extLst>
                <a:ext uri="{FF2B5EF4-FFF2-40B4-BE49-F238E27FC236}">
                  <a16:creationId xmlns:a16="http://schemas.microsoft.com/office/drawing/2014/main" id="{DCBC0362-D8EA-D2C3-8642-CB84777784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73856" y="3483112"/>
              <a:ext cx="1025278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00" name="Straight Arrow Connector 280">
              <a:extLst>
                <a:ext uri="{FF2B5EF4-FFF2-40B4-BE49-F238E27FC236}">
                  <a16:creationId xmlns:a16="http://schemas.microsoft.com/office/drawing/2014/main" id="{5C58D9F2-89C3-0667-AA84-54D7FE8B5D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27790" y="3486474"/>
              <a:ext cx="2902" cy="14400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oval"/>
            </a:ln>
            <a:effectLst/>
          </p:spPr>
        </p:cxnSp>
      </p:grpSp>
      <p:grpSp>
        <p:nvGrpSpPr>
          <p:cNvPr id="101" name="Gruppo 100">
            <a:extLst>
              <a:ext uri="{FF2B5EF4-FFF2-40B4-BE49-F238E27FC236}">
                <a16:creationId xmlns:a16="http://schemas.microsoft.com/office/drawing/2014/main" id="{9C5D4132-2600-9154-580A-0B0FCB0330AF}"/>
              </a:ext>
            </a:extLst>
          </p:cNvPr>
          <p:cNvGrpSpPr/>
          <p:nvPr/>
        </p:nvGrpSpPr>
        <p:grpSpPr>
          <a:xfrm>
            <a:off x="9443661" y="3000096"/>
            <a:ext cx="1377821" cy="726412"/>
            <a:chOff x="9471731" y="2120487"/>
            <a:chExt cx="1377821" cy="726412"/>
          </a:xfrm>
        </p:grpSpPr>
        <p:sp>
          <p:nvSpPr>
            <p:cNvPr id="102" name="TextBox 240">
              <a:extLst>
                <a:ext uri="{FF2B5EF4-FFF2-40B4-BE49-F238E27FC236}">
                  <a16:creationId xmlns:a16="http://schemas.microsoft.com/office/drawing/2014/main" id="{A0312490-C0AC-E227-CBD2-4F5B340C47F4}"/>
                </a:ext>
              </a:extLst>
            </p:cNvPr>
            <p:cNvSpPr txBox="1"/>
            <p:nvPr/>
          </p:nvSpPr>
          <p:spPr>
            <a:xfrm>
              <a:off x="9471731" y="2120487"/>
              <a:ext cx="1377821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91440" tIns="45720" rIns="91440" bIns="45720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noProof="0"/>
                <a:t>Working paper on </a:t>
              </a:r>
              <a:r>
                <a:rPr lang="en-US" sz="800" b="1" noProof="0">
                  <a:solidFill>
                    <a:srgbClr val="0070C0"/>
                  </a:solidFill>
                </a:rPr>
                <a:t>sectoral variation in social dialogue strategies</a:t>
              </a:r>
              <a:endParaRPr kumimoji="0" lang="en-US" sz="800" b="1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03" name="Diamond 111">
              <a:extLst>
                <a:ext uri="{FF2B5EF4-FFF2-40B4-BE49-F238E27FC236}">
                  <a16:creationId xmlns:a16="http://schemas.microsoft.com/office/drawing/2014/main" id="{DFA50DDE-B11C-7207-E041-E57892B27A28}"/>
                </a:ext>
              </a:extLst>
            </p:cNvPr>
            <p:cNvSpPr/>
            <p:nvPr/>
          </p:nvSpPr>
          <p:spPr>
            <a:xfrm>
              <a:off x="9625525" y="2666431"/>
              <a:ext cx="198000" cy="180468"/>
            </a:xfrm>
            <a:prstGeom prst="diamond">
              <a:avLst/>
            </a:prstGeom>
            <a:solidFill>
              <a:srgbClr val="FFFFFF"/>
            </a:solidFill>
            <a:ln w="1079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(headings)"/>
                <a:ea typeface="+mn-ea"/>
                <a:cs typeface="+mn-cs"/>
              </a:endParaRPr>
            </a:p>
          </p:txBody>
        </p:sp>
        <p:cxnSp>
          <p:nvCxnSpPr>
            <p:cNvPr id="104" name="Straight Arrow Connector 241">
              <a:extLst>
                <a:ext uri="{FF2B5EF4-FFF2-40B4-BE49-F238E27FC236}">
                  <a16:creationId xmlns:a16="http://schemas.microsoft.com/office/drawing/2014/main" id="{DB8D8FE1-ACD6-075E-0E26-198377468362}"/>
                </a:ext>
              </a:extLst>
            </p:cNvPr>
            <p:cNvCxnSpPr>
              <a:cxnSpLocks/>
            </p:cNvCxnSpPr>
            <p:nvPr/>
          </p:nvCxnSpPr>
          <p:spPr>
            <a:xfrm>
              <a:off x="9618918" y="2604181"/>
              <a:ext cx="111600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05" name="Straight Arrow Connector 280">
              <a:extLst>
                <a:ext uri="{FF2B5EF4-FFF2-40B4-BE49-F238E27FC236}">
                  <a16:creationId xmlns:a16="http://schemas.microsoft.com/office/drawing/2014/main" id="{75FEFE0F-BC76-0C52-4D7E-627EB90054B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23791" y="2608162"/>
              <a:ext cx="0" cy="14400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oval"/>
            </a:ln>
            <a:effectLst/>
          </p:spPr>
        </p:cxnSp>
      </p:grpSp>
      <p:grpSp>
        <p:nvGrpSpPr>
          <p:cNvPr id="106" name="Gruppo 105">
            <a:extLst>
              <a:ext uri="{FF2B5EF4-FFF2-40B4-BE49-F238E27FC236}">
                <a16:creationId xmlns:a16="http://schemas.microsoft.com/office/drawing/2014/main" id="{BFA7366A-E935-04D5-6AF4-E6D4CC4ED304}"/>
              </a:ext>
            </a:extLst>
          </p:cNvPr>
          <p:cNvGrpSpPr/>
          <p:nvPr/>
        </p:nvGrpSpPr>
        <p:grpSpPr>
          <a:xfrm>
            <a:off x="9322641" y="2276893"/>
            <a:ext cx="1619912" cy="583544"/>
            <a:chOff x="9337820" y="2263355"/>
            <a:chExt cx="1619912" cy="583544"/>
          </a:xfrm>
        </p:grpSpPr>
        <p:sp>
          <p:nvSpPr>
            <p:cNvPr id="107" name="TextBox 240">
              <a:extLst>
                <a:ext uri="{FF2B5EF4-FFF2-40B4-BE49-F238E27FC236}">
                  <a16:creationId xmlns:a16="http://schemas.microsoft.com/office/drawing/2014/main" id="{F5F141A8-C238-37A4-ECE7-2BA1BC838C9C}"/>
                </a:ext>
              </a:extLst>
            </p:cNvPr>
            <p:cNvSpPr txBox="1"/>
            <p:nvPr/>
          </p:nvSpPr>
          <p:spPr>
            <a:xfrm>
              <a:off x="9337820" y="2263355"/>
              <a:ext cx="1619912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91440" tIns="45720" rIns="91440" bIns="45720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b="1" noProof="0">
                  <a:solidFill>
                    <a:srgbClr val="0070C0"/>
                  </a:solidFill>
                </a:rPr>
                <a:t>Comparative data compilation </a:t>
              </a:r>
              <a:r>
                <a:rPr lang="en-US" sz="800" noProof="0"/>
                <a:t>and </a:t>
              </a:r>
              <a:r>
                <a:rPr lang="en-US" sz="800" b="1" noProof="0">
                  <a:solidFill>
                    <a:srgbClr val="0070C0"/>
                  </a:solidFill>
                </a:rPr>
                <a:t>four-sector analysis</a:t>
              </a:r>
              <a:endParaRPr kumimoji="0" lang="en-US" sz="800" b="1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08" name="Diamond 111">
              <a:extLst>
                <a:ext uri="{FF2B5EF4-FFF2-40B4-BE49-F238E27FC236}">
                  <a16:creationId xmlns:a16="http://schemas.microsoft.com/office/drawing/2014/main" id="{FAB24CDF-2AB4-282E-94B8-EDFF10F147D1}"/>
                </a:ext>
              </a:extLst>
            </p:cNvPr>
            <p:cNvSpPr/>
            <p:nvPr/>
          </p:nvSpPr>
          <p:spPr>
            <a:xfrm>
              <a:off x="9625525" y="2666431"/>
              <a:ext cx="198000" cy="180468"/>
            </a:xfrm>
            <a:prstGeom prst="diamond">
              <a:avLst/>
            </a:prstGeom>
            <a:solidFill>
              <a:srgbClr val="FFFFFF"/>
            </a:solidFill>
            <a:ln w="28575" cap="flat" cmpd="sng" algn="ctr">
              <a:solidFill>
                <a:srgbClr val="C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(headings)"/>
                <a:ea typeface="+mn-ea"/>
                <a:cs typeface="+mn-cs"/>
              </a:endParaRPr>
            </a:p>
          </p:txBody>
        </p:sp>
        <p:cxnSp>
          <p:nvCxnSpPr>
            <p:cNvPr id="109" name="Straight Arrow Connector 241">
              <a:extLst>
                <a:ext uri="{FF2B5EF4-FFF2-40B4-BE49-F238E27FC236}">
                  <a16:creationId xmlns:a16="http://schemas.microsoft.com/office/drawing/2014/main" id="{CC007FA0-6A58-84DA-2656-65080BDC7A2C}"/>
                </a:ext>
              </a:extLst>
            </p:cNvPr>
            <p:cNvCxnSpPr>
              <a:cxnSpLocks/>
            </p:cNvCxnSpPr>
            <p:nvPr/>
          </p:nvCxnSpPr>
          <p:spPr>
            <a:xfrm>
              <a:off x="9618918" y="2604181"/>
              <a:ext cx="111600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10" name="Straight Arrow Connector 280">
              <a:extLst>
                <a:ext uri="{FF2B5EF4-FFF2-40B4-BE49-F238E27FC236}">
                  <a16:creationId xmlns:a16="http://schemas.microsoft.com/office/drawing/2014/main" id="{87772F21-6105-6540-ACC0-B9907196265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23791" y="2608162"/>
              <a:ext cx="0" cy="14400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oval"/>
            </a:ln>
            <a:effectLst/>
          </p:spPr>
        </p:cxnSp>
      </p:grpSp>
      <p:sp>
        <p:nvSpPr>
          <p:cNvPr id="111" name="Diamond 111">
            <a:extLst>
              <a:ext uri="{FF2B5EF4-FFF2-40B4-BE49-F238E27FC236}">
                <a16:creationId xmlns:a16="http://schemas.microsoft.com/office/drawing/2014/main" id="{9849D796-CAAE-B248-78B1-FB58000163EE}"/>
              </a:ext>
            </a:extLst>
          </p:cNvPr>
          <p:cNvSpPr/>
          <p:nvPr/>
        </p:nvSpPr>
        <p:spPr>
          <a:xfrm flipH="1">
            <a:off x="4326878" y="5831087"/>
            <a:ext cx="181904" cy="180468"/>
          </a:xfrm>
          <a:prstGeom prst="diamond">
            <a:avLst/>
          </a:prstGeom>
          <a:solidFill>
            <a:srgbClr val="FFFFFF"/>
          </a:solidFill>
          <a:ln w="1079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(headings)"/>
              <a:ea typeface="+mn-ea"/>
              <a:cs typeface="+mn-cs"/>
            </a:endParaRPr>
          </a:p>
        </p:txBody>
      </p:sp>
      <p:sp>
        <p:nvSpPr>
          <p:cNvPr id="113" name="Diamond 111">
            <a:extLst>
              <a:ext uri="{FF2B5EF4-FFF2-40B4-BE49-F238E27FC236}">
                <a16:creationId xmlns:a16="http://schemas.microsoft.com/office/drawing/2014/main" id="{25578450-0E6E-4509-E21E-6739623E8F83}"/>
              </a:ext>
            </a:extLst>
          </p:cNvPr>
          <p:cNvSpPr/>
          <p:nvPr/>
        </p:nvSpPr>
        <p:spPr>
          <a:xfrm>
            <a:off x="5189847" y="5829148"/>
            <a:ext cx="198000" cy="180468"/>
          </a:xfrm>
          <a:prstGeom prst="diamond">
            <a:avLst/>
          </a:prstGeom>
          <a:solidFill>
            <a:srgbClr val="FFFFFF"/>
          </a:solidFill>
          <a:ln w="28575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(headings)"/>
              <a:ea typeface="+mn-ea"/>
              <a:cs typeface="+mn-cs"/>
            </a:endParaRP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F331F225-3B08-47D2-C824-E6BF32EF5D2F}"/>
              </a:ext>
            </a:extLst>
          </p:cNvPr>
          <p:cNvSpPr txBox="1"/>
          <p:nvPr/>
        </p:nvSpPr>
        <p:spPr>
          <a:xfrm>
            <a:off x="4520148" y="5818673"/>
            <a:ext cx="1044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/>
              <a:t>Deliverable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E96883FE-86CF-CCF1-FBE7-56BD09357BED}"/>
              </a:ext>
            </a:extLst>
          </p:cNvPr>
          <p:cNvSpPr txBox="1"/>
          <p:nvPr/>
        </p:nvSpPr>
        <p:spPr>
          <a:xfrm>
            <a:off x="5396922" y="5822238"/>
            <a:ext cx="1044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/>
              <a:t>Milestone</a:t>
            </a:r>
          </a:p>
        </p:txBody>
      </p:sp>
    </p:spTree>
    <p:extLst>
      <p:ext uri="{BB962C8B-B14F-4D97-AF65-F5344CB8AC3E}">
        <p14:creationId xmlns:p14="http://schemas.microsoft.com/office/powerpoint/2010/main" val="3232067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C6F2F6-73BD-3FDA-8FAC-2C5279F1C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B59EE670-7C4B-3009-7DCD-C119FDDA6796}"/>
              </a:ext>
            </a:extLst>
          </p:cNvPr>
          <p:cNvSpPr txBox="1"/>
          <p:nvPr/>
        </p:nvSpPr>
        <p:spPr>
          <a:xfrm>
            <a:off x="5601810" y="377576"/>
            <a:ext cx="60998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4000" b="1" i="0" u="none" strike="noStrike" noProof="0">
                <a:solidFill>
                  <a:srgbClr val="000000"/>
                </a:solidFill>
                <a:effectLst/>
              </a:rPr>
              <a:t>Contents</a:t>
            </a: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101116F3-EEB4-7516-4C09-C3484CC7CAD7}"/>
              </a:ext>
            </a:extLst>
          </p:cNvPr>
          <p:cNvCxnSpPr>
            <a:cxnSpLocks/>
          </p:cNvCxnSpPr>
          <p:nvPr/>
        </p:nvCxnSpPr>
        <p:spPr>
          <a:xfrm>
            <a:off x="-24000" y="6126480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C40555D-08E8-C793-7271-325A40D27F3A}"/>
              </a:ext>
            </a:extLst>
          </p:cNvPr>
          <p:cNvSpPr txBox="1"/>
          <p:nvPr/>
        </p:nvSpPr>
        <p:spPr>
          <a:xfrm>
            <a:off x="1134222" y="6356331"/>
            <a:ext cx="612648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E-GRUiEN – </a:t>
            </a:r>
            <a:r>
              <a:rPr lang="en-US" sz="1100" b="1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WP8</a:t>
            </a:r>
            <a:endParaRPr lang="en-US" sz="1100" noProof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947029E-2D89-4083-5E57-39CFD7C5818F}"/>
              </a:ext>
            </a:extLst>
          </p:cNvPr>
          <p:cNvSpPr txBox="1"/>
          <p:nvPr/>
        </p:nvSpPr>
        <p:spPr>
          <a:xfrm>
            <a:off x="11057778" y="6356331"/>
            <a:ext cx="643890" cy="261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noProof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</a:t>
            </a:r>
          </a:p>
        </p:txBody>
      </p:sp>
      <p:pic>
        <p:nvPicPr>
          <p:cNvPr id="9" name="Elemento grafico 8">
            <a:extLst>
              <a:ext uri="{FF2B5EF4-FFF2-40B4-BE49-F238E27FC236}">
                <a16:creationId xmlns:a16="http://schemas.microsoft.com/office/drawing/2014/main" id="{C1E1E94D-6C4B-6BBF-5193-D7A8F2FB2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1413" y="6279832"/>
            <a:ext cx="472320" cy="414609"/>
          </a:xfrm>
          <a:prstGeom prst="rect">
            <a:avLst/>
          </a:prstGeom>
        </p:spPr>
      </p:pic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35340596-5BD1-610F-F46E-925F936A0908}"/>
              </a:ext>
            </a:extLst>
          </p:cNvPr>
          <p:cNvCxnSpPr>
            <a:cxnSpLocks/>
          </p:cNvCxnSpPr>
          <p:nvPr/>
        </p:nvCxnSpPr>
        <p:spPr>
          <a:xfrm>
            <a:off x="-24000" y="1290048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13A32B6-96DE-C505-711C-4931B58F625B}"/>
              </a:ext>
            </a:extLst>
          </p:cNvPr>
          <p:cNvSpPr txBox="1"/>
          <p:nvPr/>
        </p:nvSpPr>
        <p:spPr>
          <a:xfrm>
            <a:off x="923733" y="2146602"/>
            <a:ext cx="6510220" cy="28090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noProof="0">
                <a:solidFill>
                  <a:schemeClr val="bg1">
                    <a:lumMod val="75000"/>
                  </a:schemeClr>
                </a:solidFill>
              </a:rPr>
              <a:t>Team 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noProof="0">
                <a:solidFill>
                  <a:schemeClr val="bg1">
                    <a:lumMod val="75000"/>
                  </a:schemeClr>
                </a:solidFill>
              </a:rPr>
              <a:t>WP8 Scope 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noProof="0">
                <a:solidFill>
                  <a:schemeClr val="bg1">
                    <a:lumMod val="75000"/>
                  </a:schemeClr>
                </a:solidFill>
              </a:rPr>
              <a:t>WP8 in the Research Structure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noProof="0">
                <a:solidFill>
                  <a:schemeClr val="bg1">
                    <a:lumMod val="75000"/>
                  </a:schemeClr>
                </a:solidFill>
              </a:rPr>
              <a:t>Timeline &amp; Milestones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rgbClr val="0070C0"/>
                </a:solidFill>
              </a:rPr>
              <a:t>Key Objectives</a:t>
            </a:r>
          </a:p>
        </p:txBody>
      </p:sp>
    </p:spTree>
    <p:extLst>
      <p:ext uri="{BB962C8B-B14F-4D97-AF65-F5344CB8AC3E}">
        <p14:creationId xmlns:p14="http://schemas.microsoft.com/office/powerpoint/2010/main" val="139144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4C754-F751-B5DA-39B8-C642F7847F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F4C3A22B-227C-0B86-2E1A-A62AFDD43444}"/>
              </a:ext>
            </a:extLst>
          </p:cNvPr>
          <p:cNvSpPr txBox="1"/>
          <p:nvPr/>
        </p:nvSpPr>
        <p:spPr>
          <a:xfrm>
            <a:off x="5601810" y="377576"/>
            <a:ext cx="609985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4000" b="1" i="0" u="none" strike="noStrike" noProof="0">
                <a:solidFill>
                  <a:srgbClr val="000000"/>
                </a:solidFill>
                <a:effectLst/>
              </a:rPr>
              <a:t>Key Objectives</a:t>
            </a:r>
          </a:p>
          <a:p>
            <a:pPr algn="r"/>
            <a:endParaRPr lang="en-US" sz="4000" b="1" i="0" u="none" strike="noStrike" noProof="0">
              <a:solidFill>
                <a:srgbClr val="000000"/>
              </a:solidFill>
              <a:effectLst/>
            </a:endParaRP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D5899C40-9FA9-E6A3-D7CD-F080309032A0}"/>
              </a:ext>
            </a:extLst>
          </p:cNvPr>
          <p:cNvCxnSpPr>
            <a:cxnSpLocks/>
          </p:cNvCxnSpPr>
          <p:nvPr/>
        </p:nvCxnSpPr>
        <p:spPr>
          <a:xfrm>
            <a:off x="-24000" y="6126480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079A994-F63E-0093-0743-6227FBD71277}"/>
              </a:ext>
            </a:extLst>
          </p:cNvPr>
          <p:cNvSpPr txBox="1"/>
          <p:nvPr/>
        </p:nvSpPr>
        <p:spPr>
          <a:xfrm>
            <a:off x="1134222" y="6356331"/>
            <a:ext cx="612648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E-GRUiEN – </a:t>
            </a:r>
            <a:r>
              <a:rPr lang="en-US" sz="1100" b="1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WP8</a:t>
            </a:r>
            <a:endParaRPr lang="en-US" sz="1100" noProof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424A6B9-0F0B-89F3-3ED8-516BE6183774}"/>
              </a:ext>
            </a:extLst>
          </p:cNvPr>
          <p:cNvSpPr txBox="1"/>
          <p:nvPr/>
        </p:nvSpPr>
        <p:spPr>
          <a:xfrm>
            <a:off x="11057778" y="6356331"/>
            <a:ext cx="643890" cy="261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noProof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</a:t>
            </a:r>
          </a:p>
        </p:txBody>
      </p:sp>
      <p:pic>
        <p:nvPicPr>
          <p:cNvPr id="9" name="Elemento grafico 8">
            <a:extLst>
              <a:ext uri="{FF2B5EF4-FFF2-40B4-BE49-F238E27FC236}">
                <a16:creationId xmlns:a16="http://schemas.microsoft.com/office/drawing/2014/main" id="{32181977-C937-A74B-D067-C19FE97823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1413" y="6279832"/>
            <a:ext cx="472320" cy="414609"/>
          </a:xfrm>
          <a:prstGeom prst="rect">
            <a:avLst/>
          </a:prstGeom>
        </p:spPr>
      </p:pic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7FA98DCC-45AB-525D-59F6-523910EDCDBE}"/>
              </a:ext>
            </a:extLst>
          </p:cNvPr>
          <p:cNvCxnSpPr>
            <a:cxnSpLocks/>
          </p:cNvCxnSpPr>
          <p:nvPr/>
        </p:nvCxnSpPr>
        <p:spPr>
          <a:xfrm>
            <a:off x="-24000" y="1290048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0AF02DF-E9DE-0481-AB43-B9E38CFCB308}"/>
              </a:ext>
            </a:extLst>
          </p:cNvPr>
          <p:cNvSpPr txBox="1"/>
          <p:nvPr/>
        </p:nvSpPr>
        <p:spPr>
          <a:xfrm>
            <a:off x="687573" y="1944138"/>
            <a:ext cx="10370205" cy="372711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lnSpc>
                <a:spcPct val="150000"/>
              </a:lnSpc>
              <a:defRPr sz="1600" b="1" i="0" u="none" strike="noStrike">
                <a:solidFill>
                  <a:srgbClr val="000000"/>
                </a:solidFill>
                <a:effectLst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noProof="0" dirty="0">
                <a:solidFill>
                  <a:srgbClr val="0070C0"/>
                </a:solidFill>
              </a:rPr>
              <a:t>Objective 8.1</a:t>
            </a:r>
          </a:p>
          <a:p>
            <a:pPr marL="317500"/>
            <a:r>
              <a:rPr lang="en-US" noProof="0" dirty="0">
                <a:solidFill>
                  <a:srgbClr val="0070C0"/>
                </a:solidFill>
              </a:rPr>
              <a:t>Fill the knowledge gaps </a:t>
            </a:r>
            <a:r>
              <a:rPr lang="en-US" b="0" noProof="0" dirty="0"/>
              <a:t>on the future role of social dialogue institutions in ensuring fairness in the twin transition (green and digital).</a:t>
            </a:r>
          </a:p>
          <a:p>
            <a:pPr marL="317500"/>
            <a:endParaRPr lang="en-US" sz="600" noProof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noProof="0" dirty="0">
                <a:solidFill>
                  <a:srgbClr val="0070C0"/>
                </a:solidFill>
              </a:rPr>
              <a:t>Objective 8.2</a:t>
            </a:r>
          </a:p>
          <a:p>
            <a:pPr marL="317500"/>
            <a:r>
              <a:rPr lang="en-US" noProof="0" dirty="0">
                <a:solidFill>
                  <a:srgbClr val="0070C0"/>
                </a:solidFill>
              </a:rPr>
              <a:t>Provide a sector-based comparative analysis </a:t>
            </a:r>
            <a:r>
              <a:rPr lang="en-US" b="0" noProof="0" dirty="0"/>
              <a:t>of European social dialogue institutions to understand the impact of institutions and bargaining strategies on inclusivity in the green and digital transition.</a:t>
            </a:r>
          </a:p>
          <a:p>
            <a:pPr marL="317500"/>
            <a:endParaRPr lang="en-US" sz="600" b="0" noProof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noProof="0" dirty="0">
                <a:solidFill>
                  <a:srgbClr val="0070C0"/>
                </a:solidFill>
              </a:rPr>
              <a:t>Objective 8.3</a:t>
            </a:r>
          </a:p>
          <a:p>
            <a:pPr marL="317500"/>
            <a:r>
              <a:rPr lang="en-US" dirty="0" err="1">
                <a:solidFill>
                  <a:srgbClr val="0070C0"/>
                </a:solidFill>
              </a:rPr>
              <a:t>Analyse</a:t>
            </a:r>
            <a:r>
              <a:rPr lang="en-US" noProof="0" dirty="0">
                <a:solidFill>
                  <a:srgbClr val="0070C0"/>
                </a:solidFill>
              </a:rPr>
              <a:t> alternative social dialogue institutional </a:t>
            </a:r>
            <a:r>
              <a:rPr lang="en-US" b="0" noProof="0" dirty="0"/>
              <a:t>pathways proposed in WP7 to provide a scientific basis for inclusive social dialogue institutions.</a:t>
            </a:r>
          </a:p>
        </p:txBody>
      </p:sp>
    </p:spTree>
    <p:extLst>
      <p:ext uri="{BB962C8B-B14F-4D97-AF65-F5344CB8AC3E}">
        <p14:creationId xmlns:p14="http://schemas.microsoft.com/office/powerpoint/2010/main" val="5834606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3152A1-EC9B-A272-F631-28850C0ADD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3D6A99C4-47C4-7D1D-38F1-EC9B8E95B0B2}"/>
              </a:ext>
            </a:extLst>
          </p:cNvPr>
          <p:cNvSpPr txBox="1"/>
          <p:nvPr/>
        </p:nvSpPr>
        <p:spPr>
          <a:xfrm>
            <a:off x="5601810" y="377576"/>
            <a:ext cx="609985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4000" b="1" i="0" u="none" strike="noStrike" noProof="0">
                <a:solidFill>
                  <a:srgbClr val="000000"/>
                </a:solidFill>
                <a:effectLst/>
              </a:rPr>
              <a:t>Key Objectives</a:t>
            </a:r>
          </a:p>
          <a:p>
            <a:pPr algn="r"/>
            <a:endParaRPr lang="en-US" sz="4000" b="1" i="0" u="none" strike="noStrike" noProof="0">
              <a:solidFill>
                <a:srgbClr val="000000"/>
              </a:solidFill>
              <a:effectLst/>
            </a:endParaRP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A493415A-51F7-10D3-C670-3E6A151D70A0}"/>
              </a:ext>
            </a:extLst>
          </p:cNvPr>
          <p:cNvCxnSpPr>
            <a:cxnSpLocks/>
          </p:cNvCxnSpPr>
          <p:nvPr/>
        </p:nvCxnSpPr>
        <p:spPr>
          <a:xfrm>
            <a:off x="-24000" y="6126480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E2B371C-2D16-38FE-31B2-4F43361D74BB}"/>
              </a:ext>
            </a:extLst>
          </p:cNvPr>
          <p:cNvSpPr txBox="1"/>
          <p:nvPr/>
        </p:nvSpPr>
        <p:spPr>
          <a:xfrm>
            <a:off x="1134222" y="6356331"/>
            <a:ext cx="612648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E-GRUiEN – </a:t>
            </a:r>
            <a:r>
              <a:rPr lang="en-US" sz="1100" b="1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WP8</a:t>
            </a:r>
            <a:endParaRPr lang="en-US" sz="1100" noProof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3D44282-69E2-6B2E-187C-DA21980087D7}"/>
              </a:ext>
            </a:extLst>
          </p:cNvPr>
          <p:cNvSpPr txBox="1"/>
          <p:nvPr/>
        </p:nvSpPr>
        <p:spPr>
          <a:xfrm>
            <a:off x="11057778" y="6356331"/>
            <a:ext cx="643890" cy="261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noProof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</a:t>
            </a:r>
          </a:p>
        </p:txBody>
      </p:sp>
      <p:pic>
        <p:nvPicPr>
          <p:cNvPr id="9" name="Elemento grafico 8">
            <a:extLst>
              <a:ext uri="{FF2B5EF4-FFF2-40B4-BE49-F238E27FC236}">
                <a16:creationId xmlns:a16="http://schemas.microsoft.com/office/drawing/2014/main" id="{1FF18D61-6113-CDBF-FA68-8C76BDAAD5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1413" y="6279832"/>
            <a:ext cx="472320" cy="414609"/>
          </a:xfrm>
          <a:prstGeom prst="rect">
            <a:avLst/>
          </a:prstGeom>
        </p:spPr>
      </p:pic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344200F9-939E-BF48-2530-864A316F9DBB}"/>
              </a:ext>
            </a:extLst>
          </p:cNvPr>
          <p:cNvCxnSpPr>
            <a:cxnSpLocks/>
          </p:cNvCxnSpPr>
          <p:nvPr/>
        </p:nvCxnSpPr>
        <p:spPr>
          <a:xfrm>
            <a:off x="-24000" y="1290048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D9A9986-EAF2-A292-528D-EBBD39D5C31F}"/>
              </a:ext>
            </a:extLst>
          </p:cNvPr>
          <p:cNvSpPr txBox="1"/>
          <p:nvPr/>
        </p:nvSpPr>
        <p:spPr>
          <a:xfrm>
            <a:off x="687573" y="1944138"/>
            <a:ext cx="10522733" cy="26421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1600" b="1" i="0" u="none" strike="noStrike" noProof="0" dirty="0">
                <a:solidFill>
                  <a:srgbClr val="0070C0"/>
                </a:solidFill>
                <a:effectLst/>
              </a:rPr>
              <a:t>Task 8.1 – Comparative Sector Analysis</a:t>
            </a:r>
          </a:p>
          <a:p>
            <a:pPr algn="l">
              <a:lnSpc>
                <a:spcPct val="150000"/>
              </a:lnSpc>
            </a:pPr>
            <a:endParaRPr lang="en-US" sz="1600" b="0" i="0" u="none" strike="noStrike" noProof="0" dirty="0">
              <a:solidFill>
                <a:srgbClr val="0070C0"/>
              </a:solidFill>
              <a:effectLst/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i="0" u="none" strike="noStrike" noProof="0" dirty="0">
                <a:solidFill>
                  <a:srgbClr val="000000"/>
                </a:solidFill>
                <a:effectLst/>
              </a:rPr>
              <a:t>8.1.1</a:t>
            </a:r>
            <a:r>
              <a:rPr lang="en-US" sz="1600" i="0" u="none" strike="noStrike" noProof="0" dirty="0">
                <a:solidFill>
                  <a:srgbClr val="0070C0"/>
                </a:solidFill>
                <a:effectLst/>
              </a:rPr>
              <a:t>: </a:t>
            </a:r>
            <a:r>
              <a:rPr lang="en-US" sz="1600" b="1" i="0" u="none" strike="noStrike" noProof="0" dirty="0">
                <a:solidFill>
                  <a:srgbClr val="0070C0"/>
                </a:solidFill>
                <a:effectLst/>
              </a:rPr>
              <a:t>Organizing </a:t>
            </a:r>
            <a:r>
              <a:rPr lang="en-US" sz="1600" b="0" i="0" u="none" strike="noStrike" noProof="0" dirty="0">
                <a:solidFill>
                  <a:srgbClr val="000000"/>
                </a:solidFill>
                <a:effectLst/>
              </a:rPr>
              <a:t>and integrating </a:t>
            </a:r>
            <a:r>
              <a:rPr lang="en-US" sz="1600" b="1" i="0" u="none" strike="noStrike" noProof="0" dirty="0">
                <a:solidFill>
                  <a:srgbClr val="0070C0"/>
                </a:solidFill>
                <a:effectLst/>
              </a:rPr>
              <a:t>qualitative and quantitative data </a:t>
            </a:r>
            <a:r>
              <a:rPr lang="en-US" sz="1600" b="0" i="0" u="none" strike="noStrike" noProof="0" dirty="0">
                <a:solidFill>
                  <a:srgbClr val="000000"/>
                </a:solidFill>
                <a:effectLst/>
              </a:rPr>
              <a:t>for sectoral comparative analysis.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i="0" u="none" strike="noStrike" noProof="0" dirty="0">
                <a:solidFill>
                  <a:srgbClr val="000000"/>
                </a:solidFill>
                <a:effectLst/>
              </a:rPr>
              <a:t>8.1.2</a:t>
            </a:r>
            <a:r>
              <a:rPr lang="en-US" sz="1600" i="0" u="none" strike="noStrike" noProof="0" dirty="0">
                <a:effectLst/>
              </a:rPr>
              <a:t>: </a:t>
            </a:r>
            <a:r>
              <a:rPr lang="en-US" sz="1600" noProof="0" dirty="0"/>
              <a:t>Evaluating </a:t>
            </a:r>
            <a:r>
              <a:rPr lang="en-US" sz="1600" i="0" u="none" strike="noStrike" noProof="0" dirty="0">
                <a:solidFill>
                  <a:srgbClr val="000000"/>
                </a:solidFill>
                <a:effectLst/>
              </a:rPr>
              <a:t>how social partners’ views and strategies shift based on </a:t>
            </a:r>
            <a:r>
              <a:rPr lang="en-US" sz="1600" b="1" noProof="0" dirty="0">
                <a:solidFill>
                  <a:srgbClr val="0070C0"/>
                </a:solidFill>
              </a:rPr>
              <a:t>worker power distribution  </a:t>
            </a:r>
            <a:r>
              <a:rPr lang="en-US" sz="1600" i="0" u="none" strike="noStrike" noProof="0" dirty="0">
                <a:solidFill>
                  <a:srgbClr val="000000"/>
                </a:solidFill>
                <a:effectLst/>
              </a:rPr>
              <a:t>(e.g., energy vs. taxi, automotive vs. care).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i="0" u="none" strike="noStrike" noProof="0" dirty="0">
                <a:solidFill>
                  <a:srgbClr val="000000"/>
                </a:solidFill>
                <a:effectLst/>
              </a:rPr>
              <a:t>8.1.3: Evaluating how social partners’ views and strategies shift based on exposure to </a:t>
            </a:r>
            <a:r>
              <a:rPr lang="en-US" sz="1600" b="1" noProof="0" dirty="0">
                <a:solidFill>
                  <a:srgbClr val="0070C0"/>
                </a:solidFill>
              </a:rPr>
              <a:t>green and digital transition </a:t>
            </a:r>
            <a:r>
              <a:rPr lang="en-US" sz="1600" i="0" u="none" strike="noStrike" noProof="0" dirty="0">
                <a:solidFill>
                  <a:srgbClr val="000000"/>
                </a:solidFill>
                <a:effectLst/>
              </a:rPr>
              <a:t>(e.g., energy vs. automotive, taxi vs. care).</a:t>
            </a:r>
          </a:p>
        </p:txBody>
      </p:sp>
    </p:spTree>
    <p:extLst>
      <p:ext uri="{BB962C8B-B14F-4D97-AF65-F5344CB8AC3E}">
        <p14:creationId xmlns:p14="http://schemas.microsoft.com/office/powerpoint/2010/main" val="4273040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EEC61A-129C-B0C2-A66E-A33E06AC73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E301590C-E828-BBCE-6EC9-6E127D29F4AE}"/>
              </a:ext>
            </a:extLst>
          </p:cNvPr>
          <p:cNvSpPr txBox="1"/>
          <p:nvPr/>
        </p:nvSpPr>
        <p:spPr>
          <a:xfrm>
            <a:off x="5601810" y="377576"/>
            <a:ext cx="609985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4000" b="1" i="0" u="none" strike="noStrike" noProof="0">
                <a:solidFill>
                  <a:srgbClr val="000000"/>
                </a:solidFill>
                <a:effectLst/>
              </a:rPr>
              <a:t>Key Objectives</a:t>
            </a:r>
          </a:p>
          <a:p>
            <a:pPr algn="r"/>
            <a:endParaRPr lang="en-US" sz="4000" b="1" i="0" u="none" strike="noStrike" noProof="0">
              <a:solidFill>
                <a:srgbClr val="000000"/>
              </a:solidFill>
              <a:effectLst/>
            </a:endParaRP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93E0631D-1561-30B7-6720-D89EE6F88FCA}"/>
              </a:ext>
            </a:extLst>
          </p:cNvPr>
          <p:cNvCxnSpPr>
            <a:cxnSpLocks/>
          </p:cNvCxnSpPr>
          <p:nvPr/>
        </p:nvCxnSpPr>
        <p:spPr>
          <a:xfrm>
            <a:off x="-24000" y="6126480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CFB1DE4-DEF7-70EA-1353-E4056BE9C8D6}"/>
              </a:ext>
            </a:extLst>
          </p:cNvPr>
          <p:cNvSpPr txBox="1"/>
          <p:nvPr/>
        </p:nvSpPr>
        <p:spPr>
          <a:xfrm>
            <a:off x="1134222" y="6356331"/>
            <a:ext cx="612648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E-GRUiEN – </a:t>
            </a:r>
            <a:r>
              <a:rPr lang="en-US" sz="1100" b="1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WP8</a:t>
            </a:r>
            <a:endParaRPr lang="en-US" sz="1100" noProof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AB80547-E762-A6E0-F879-B2A23B5904A2}"/>
              </a:ext>
            </a:extLst>
          </p:cNvPr>
          <p:cNvSpPr txBox="1"/>
          <p:nvPr/>
        </p:nvSpPr>
        <p:spPr>
          <a:xfrm>
            <a:off x="11057778" y="6356331"/>
            <a:ext cx="643890" cy="261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noProof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</a:t>
            </a:r>
          </a:p>
        </p:txBody>
      </p:sp>
      <p:pic>
        <p:nvPicPr>
          <p:cNvPr id="9" name="Elemento grafico 8">
            <a:extLst>
              <a:ext uri="{FF2B5EF4-FFF2-40B4-BE49-F238E27FC236}">
                <a16:creationId xmlns:a16="http://schemas.microsoft.com/office/drawing/2014/main" id="{0370A8E9-3DC6-C4E2-29FF-7688E9DBC5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1413" y="6279832"/>
            <a:ext cx="472320" cy="414609"/>
          </a:xfrm>
          <a:prstGeom prst="rect">
            <a:avLst/>
          </a:prstGeom>
        </p:spPr>
      </p:pic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E8349111-288F-8DD1-722B-8C33704530CC}"/>
              </a:ext>
            </a:extLst>
          </p:cNvPr>
          <p:cNvCxnSpPr>
            <a:cxnSpLocks/>
          </p:cNvCxnSpPr>
          <p:nvPr/>
        </p:nvCxnSpPr>
        <p:spPr>
          <a:xfrm>
            <a:off x="-24000" y="1290048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0C30FAB-2D87-68ED-DCFC-67AD68A24A6E}"/>
              </a:ext>
            </a:extLst>
          </p:cNvPr>
          <p:cNvSpPr txBox="1"/>
          <p:nvPr/>
        </p:nvSpPr>
        <p:spPr>
          <a:xfrm>
            <a:off x="687573" y="1944138"/>
            <a:ext cx="10522733" cy="37501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1600" b="1" i="0" u="none" strike="noStrike" noProof="0" dirty="0">
                <a:solidFill>
                  <a:srgbClr val="0070C0"/>
                </a:solidFill>
                <a:effectLst/>
              </a:rPr>
              <a:t>Task 8.1 – Comparative Sector Analysis</a:t>
            </a:r>
          </a:p>
          <a:p>
            <a:pPr algn="l">
              <a:lnSpc>
                <a:spcPct val="150000"/>
              </a:lnSpc>
            </a:pPr>
            <a:endParaRPr lang="en-US" sz="1600" b="0" i="0" u="none" strike="noStrike" noProof="0" dirty="0">
              <a:solidFill>
                <a:srgbClr val="0070C0"/>
              </a:solidFill>
              <a:effectLst/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i="0" u="none" strike="noStrike" noProof="0" dirty="0">
                <a:solidFill>
                  <a:srgbClr val="000000"/>
                </a:solidFill>
                <a:effectLst/>
              </a:rPr>
              <a:t>8.1.4: </a:t>
            </a:r>
            <a:r>
              <a:rPr lang="en-US" sz="1600" b="1" noProof="0" dirty="0">
                <a:solidFill>
                  <a:srgbClr val="0070C0"/>
                </a:solidFill>
              </a:rPr>
              <a:t>Mapping </a:t>
            </a:r>
            <a:r>
              <a:rPr lang="en-US" sz="1600" i="0" u="none" strike="noStrike" noProof="0" dirty="0">
                <a:solidFill>
                  <a:srgbClr val="000000"/>
                </a:solidFill>
                <a:effectLst/>
              </a:rPr>
              <a:t>industrial relations and workforce challenges, with </a:t>
            </a:r>
            <a:r>
              <a:rPr lang="en-US" sz="1600" i="0" u="none" strike="noStrike" noProof="0" dirty="0">
                <a:effectLst/>
              </a:rPr>
              <a:t>specific focus on heterogeneity across </a:t>
            </a:r>
            <a:r>
              <a:rPr lang="en-US" sz="1600" i="0" u="none" strike="noStrike" noProof="0" dirty="0">
                <a:solidFill>
                  <a:srgbClr val="000000"/>
                </a:solidFill>
                <a:effectLst/>
              </a:rPr>
              <a:t>socio-demographics and employment-type</a:t>
            </a:r>
          </a:p>
          <a:p>
            <a:pPr algn="l"/>
            <a:endParaRPr lang="it-IT" sz="1600" b="0" i="0" u="none" strike="noStrike" dirty="0">
              <a:solidFill>
                <a:srgbClr val="000000"/>
              </a:solidFill>
              <a:effectLst/>
            </a:endParaRPr>
          </a:p>
          <a:p>
            <a:pPr marL="363538" algn="l"/>
            <a:r>
              <a:rPr lang="it-IT" sz="1600" b="0" i="0" u="none" strike="noStrike" dirty="0" err="1">
                <a:solidFill>
                  <a:srgbClr val="000000"/>
                </a:solidFill>
                <a:effectLst/>
              </a:rPr>
              <a:t>This</a:t>
            </a:r>
            <a:r>
              <a:rPr lang="it-IT" sz="16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it-IT" sz="1600" b="0" i="0" u="none" strike="noStrike" dirty="0" err="1">
                <a:solidFill>
                  <a:srgbClr val="000000"/>
                </a:solidFill>
                <a:effectLst/>
              </a:rPr>
              <a:t>includes</a:t>
            </a:r>
            <a:r>
              <a:rPr lang="it-IT" sz="1600" b="0" i="0" u="none" strike="noStrike" dirty="0">
                <a:solidFill>
                  <a:srgbClr val="000000"/>
                </a:solidFill>
                <a:effectLst/>
              </a:rPr>
              <a:t>:</a:t>
            </a:r>
          </a:p>
          <a:p>
            <a:pPr marL="363538" algn="l"/>
            <a:endParaRPr lang="it-IT" sz="1600" b="0" i="0" u="none" strike="noStrike" dirty="0">
              <a:solidFill>
                <a:srgbClr val="000000"/>
              </a:solidFill>
              <a:effectLst/>
            </a:endParaRPr>
          </a:p>
          <a:p>
            <a:pPr marL="649288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1" dirty="0" err="1">
                <a:solidFill>
                  <a:srgbClr val="0070C0"/>
                </a:solidFill>
              </a:rPr>
              <a:t>Contractual</a:t>
            </a:r>
            <a:r>
              <a:rPr lang="it-IT" sz="1600" b="1" dirty="0">
                <a:solidFill>
                  <a:srgbClr val="0070C0"/>
                </a:solidFill>
              </a:rPr>
              <a:t> </a:t>
            </a:r>
            <a:r>
              <a:rPr lang="it-IT" sz="1600" b="1" dirty="0" err="1">
                <a:solidFill>
                  <a:srgbClr val="0070C0"/>
                </a:solidFill>
              </a:rPr>
              <a:t>arrangements</a:t>
            </a:r>
            <a:r>
              <a:rPr lang="it-IT" sz="1600" b="0" i="0" u="none" strike="noStrike" dirty="0">
                <a:solidFill>
                  <a:srgbClr val="000000"/>
                </a:solidFill>
                <a:effectLst/>
              </a:rPr>
              <a:t>: </a:t>
            </a:r>
            <a:r>
              <a:rPr lang="it-IT" sz="1600" b="0" i="0" u="none" strike="noStrike" dirty="0" err="1">
                <a:solidFill>
                  <a:srgbClr val="000000"/>
                </a:solidFill>
                <a:effectLst/>
              </a:rPr>
              <a:t>permanent</a:t>
            </a:r>
            <a:r>
              <a:rPr lang="it-IT" sz="1600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it-IT" sz="1600" b="0" i="0" u="none" strike="noStrike" dirty="0" err="1">
                <a:solidFill>
                  <a:srgbClr val="000000"/>
                </a:solidFill>
                <a:effectLst/>
              </a:rPr>
              <a:t>fixed-term</a:t>
            </a:r>
            <a:r>
              <a:rPr lang="it-IT" sz="1600" b="0" i="0" u="none" strike="noStrike" dirty="0">
                <a:solidFill>
                  <a:srgbClr val="000000"/>
                </a:solidFill>
                <a:effectLst/>
              </a:rPr>
              <a:t>, platform work, and </a:t>
            </a:r>
            <a:r>
              <a:rPr lang="it-IT" sz="1600" b="0" i="0" u="none" strike="noStrike" dirty="0" err="1">
                <a:solidFill>
                  <a:srgbClr val="000000"/>
                </a:solidFill>
                <a:effectLst/>
              </a:rPr>
              <a:t>other</a:t>
            </a:r>
            <a:r>
              <a:rPr lang="it-IT" sz="16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it-IT" sz="1600" b="0" i="0" u="none" strike="noStrike" dirty="0" err="1">
                <a:solidFill>
                  <a:srgbClr val="000000"/>
                </a:solidFill>
                <a:effectLst/>
              </a:rPr>
              <a:t>forms</a:t>
            </a:r>
            <a:r>
              <a:rPr lang="it-IT" sz="1600" b="0" i="0" u="none" strike="noStrike" dirty="0">
                <a:solidFill>
                  <a:srgbClr val="000000"/>
                </a:solidFill>
                <a:effectLst/>
              </a:rPr>
              <a:t> of </a:t>
            </a:r>
            <a:r>
              <a:rPr lang="it-IT" sz="1600" b="0" i="0" u="none" strike="noStrike" dirty="0" err="1">
                <a:solidFill>
                  <a:srgbClr val="000000"/>
                </a:solidFill>
                <a:effectLst/>
              </a:rPr>
              <a:t>employment</a:t>
            </a:r>
            <a:r>
              <a:rPr lang="it-IT" sz="1600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marL="649288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rgbClr val="0070C0"/>
                </a:solidFill>
              </a:rPr>
              <a:t>Working time</a:t>
            </a:r>
            <a:r>
              <a:rPr lang="it-IT" sz="1600" b="0" i="0" u="none" strike="noStrike" dirty="0">
                <a:solidFill>
                  <a:srgbClr val="000000"/>
                </a:solidFill>
                <a:effectLst/>
              </a:rPr>
              <a:t>: full-time, part-time, </a:t>
            </a:r>
            <a:r>
              <a:rPr lang="it-IT" sz="1600" b="0" i="0" u="none" strike="noStrike" dirty="0" err="1">
                <a:solidFill>
                  <a:srgbClr val="000000"/>
                </a:solidFill>
                <a:effectLst/>
              </a:rPr>
              <a:t>intermittent</a:t>
            </a:r>
            <a:r>
              <a:rPr lang="it-IT" sz="1600" b="0" i="0" u="none" strike="noStrike" dirty="0">
                <a:solidFill>
                  <a:srgbClr val="000000"/>
                </a:solidFill>
                <a:effectLst/>
              </a:rPr>
              <a:t> work.</a:t>
            </a:r>
          </a:p>
          <a:p>
            <a:pPr marL="649288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1" dirty="0" err="1">
                <a:solidFill>
                  <a:srgbClr val="0070C0"/>
                </a:solidFill>
              </a:rPr>
              <a:t>Employment</a:t>
            </a:r>
            <a:r>
              <a:rPr lang="it-IT" sz="1600" b="1" dirty="0">
                <a:solidFill>
                  <a:srgbClr val="0070C0"/>
                </a:solidFill>
              </a:rPr>
              <a:t> </a:t>
            </a:r>
            <a:r>
              <a:rPr lang="it-IT" sz="1600" b="1" dirty="0" err="1">
                <a:solidFill>
                  <a:srgbClr val="0070C0"/>
                </a:solidFill>
              </a:rPr>
              <a:t>composition</a:t>
            </a:r>
            <a:r>
              <a:rPr lang="it-IT" sz="1600" b="0" i="0" u="none" strike="noStrike" dirty="0">
                <a:solidFill>
                  <a:srgbClr val="000000"/>
                </a:solidFill>
                <a:effectLst/>
              </a:rPr>
              <a:t>: </a:t>
            </a:r>
            <a:r>
              <a:rPr lang="it-IT" sz="1600" b="0" i="0" u="none" strike="noStrike" dirty="0" err="1">
                <a:solidFill>
                  <a:srgbClr val="000000"/>
                </a:solidFill>
                <a:effectLst/>
              </a:rPr>
              <a:t>distribution</a:t>
            </a:r>
            <a:r>
              <a:rPr lang="it-IT" sz="1600" b="0" i="0" u="none" strike="noStrike" dirty="0">
                <a:solidFill>
                  <a:srgbClr val="000000"/>
                </a:solidFill>
                <a:effectLst/>
              </a:rPr>
              <a:t> of </a:t>
            </a:r>
            <a:r>
              <a:rPr lang="it-IT" sz="1600" b="0" i="0" u="none" strike="noStrike" dirty="0" err="1">
                <a:solidFill>
                  <a:srgbClr val="000000"/>
                </a:solidFill>
                <a:effectLst/>
              </a:rPr>
              <a:t>occupations</a:t>
            </a:r>
            <a:r>
              <a:rPr lang="it-IT" sz="1600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it-IT" sz="1600" b="0" i="0" u="none" strike="noStrike" dirty="0" err="1">
                <a:solidFill>
                  <a:srgbClr val="000000"/>
                </a:solidFill>
                <a:effectLst/>
              </a:rPr>
              <a:t>qualifications</a:t>
            </a:r>
            <a:r>
              <a:rPr lang="it-IT" sz="1600" b="0" i="0" u="none" strike="noStrike" dirty="0">
                <a:solidFill>
                  <a:srgbClr val="000000"/>
                </a:solidFill>
                <a:effectLst/>
              </a:rPr>
              <a:t>, and skills </a:t>
            </a:r>
            <a:r>
              <a:rPr lang="it-IT" sz="1600" b="0" i="0" u="none" strike="noStrike" dirty="0" err="1">
                <a:solidFill>
                  <a:srgbClr val="000000"/>
                </a:solidFill>
                <a:effectLst/>
              </a:rPr>
              <a:t>across</a:t>
            </a:r>
            <a:r>
              <a:rPr lang="it-IT" sz="1600" b="0" i="0" u="none" strike="noStrike" dirty="0">
                <a:solidFill>
                  <a:srgbClr val="000000"/>
                </a:solidFill>
                <a:effectLst/>
              </a:rPr>
              <a:t> the </a:t>
            </a:r>
            <a:r>
              <a:rPr lang="it-IT" sz="1600" b="0" i="0" u="none" strike="noStrike" dirty="0" err="1">
                <a:solidFill>
                  <a:srgbClr val="000000"/>
                </a:solidFill>
                <a:effectLst/>
              </a:rPr>
              <a:t>workforce</a:t>
            </a:r>
            <a:r>
              <a:rPr lang="it-IT" sz="1600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i="0" u="none" strike="noStrike" noProof="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18670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BC17AB-FD2C-6302-73D7-677215D00F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67126C35-1B49-C109-1F10-32FD36995645}"/>
              </a:ext>
            </a:extLst>
          </p:cNvPr>
          <p:cNvSpPr txBox="1"/>
          <p:nvPr/>
        </p:nvSpPr>
        <p:spPr>
          <a:xfrm>
            <a:off x="5601810" y="377576"/>
            <a:ext cx="609985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4000" b="1" i="0" u="none" strike="noStrike" noProof="0">
                <a:solidFill>
                  <a:srgbClr val="000000"/>
                </a:solidFill>
                <a:effectLst/>
              </a:rPr>
              <a:t>Key Objectives</a:t>
            </a:r>
          </a:p>
          <a:p>
            <a:pPr algn="r"/>
            <a:endParaRPr lang="en-US" sz="4000" b="1" i="0" u="none" strike="noStrike" noProof="0">
              <a:solidFill>
                <a:srgbClr val="000000"/>
              </a:solidFill>
              <a:effectLst/>
            </a:endParaRP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89C128A3-BF89-8123-0DDD-3C13F65EF1CD}"/>
              </a:ext>
            </a:extLst>
          </p:cNvPr>
          <p:cNvCxnSpPr>
            <a:cxnSpLocks/>
          </p:cNvCxnSpPr>
          <p:nvPr/>
        </p:nvCxnSpPr>
        <p:spPr>
          <a:xfrm>
            <a:off x="-24000" y="6126480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1399E9C-CCA4-48AE-8CF5-501975CA6A05}"/>
              </a:ext>
            </a:extLst>
          </p:cNvPr>
          <p:cNvSpPr txBox="1"/>
          <p:nvPr/>
        </p:nvSpPr>
        <p:spPr>
          <a:xfrm>
            <a:off x="1134222" y="6356331"/>
            <a:ext cx="612648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E-GRUiEN – </a:t>
            </a:r>
            <a:r>
              <a:rPr lang="en-US" sz="1100" b="1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WP8</a:t>
            </a:r>
            <a:endParaRPr lang="en-US" sz="1100" noProof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E5224A9-521B-DEF0-2526-2E332DCAAF61}"/>
              </a:ext>
            </a:extLst>
          </p:cNvPr>
          <p:cNvSpPr txBox="1"/>
          <p:nvPr/>
        </p:nvSpPr>
        <p:spPr>
          <a:xfrm>
            <a:off x="11057778" y="6356331"/>
            <a:ext cx="643890" cy="261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noProof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</a:t>
            </a:r>
          </a:p>
        </p:txBody>
      </p:sp>
      <p:pic>
        <p:nvPicPr>
          <p:cNvPr id="9" name="Elemento grafico 8">
            <a:extLst>
              <a:ext uri="{FF2B5EF4-FFF2-40B4-BE49-F238E27FC236}">
                <a16:creationId xmlns:a16="http://schemas.microsoft.com/office/drawing/2014/main" id="{8EA07FAE-3268-DB0D-ABAB-45FC4C980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1413" y="6279832"/>
            <a:ext cx="472320" cy="414609"/>
          </a:xfrm>
          <a:prstGeom prst="rect">
            <a:avLst/>
          </a:prstGeom>
        </p:spPr>
      </p:pic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1C559556-8159-9ADF-AFD6-D66D3319D77A}"/>
              </a:ext>
            </a:extLst>
          </p:cNvPr>
          <p:cNvCxnSpPr>
            <a:cxnSpLocks/>
          </p:cNvCxnSpPr>
          <p:nvPr/>
        </p:nvCxnSpPr>
        <p:spPr>
          <a:xfrm>
            <a:off x="-24000" y="1290048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2F69F84-41B8-4FEB-D7FA-C72B570F8B08}"/>
              </a:ext>
            </a:extLst>
          </p:cNvPr>
          <p:cNvSpPr txBox="1"/>
          <p:nvPr/>
        </p:nvSpPr>
        <p:spPr>
          <a:xfrm>
            <a:off x="687573" y="1944138"/>
            <a:ext cx="11014095" cy="30115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lnSpc>
                <a:spcPct val="150000"/>
              </a:lnSpc>
              <a:defRPr sz="1600" b="1" i="0" u="none" strike="noStrike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noProof="0" dirty="0">
                <a:solidFill>
                  <a:srgbClr val="0070C0"/>
                </a:solidFill>
              </a:rPr>
              <a:t>Task 8.2 – Linking Sectoral Analysis to Worker Well-being</a:t>
            </a:r>
          </a:p>
          <a:p>
            <a:endParaRPr lang="en-US" b="0" noProof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noProof="0" dirty="0"/>
              <a:t>8.2.1: Conducting </a:t>
            </a:r>
            <a:r>
              <a:rPr lang="en-US" noProof="0" dirty="0">
                <a:solidFill>
                  <a:srgbClr val="0070C0"/>
                </a:solidFill>
              </a:rPr>
              <a:t>secondary quantitative </a:t>
            </a:r>
            <a:r>
              <a:rPr lang="en-US" b="0" noProof="0" dirty="0"/>
              <a:t>analysis using ELFS, EU-SILC, ESS, EWCS, and EVS to assess workers’ socio-economic conditions. </a:t>
            </a:r>
            <a:r>
              <a:rPr lang="en-US" b="0" noProof="0" dirty="0">
                <a:solidFill>
                  <a:schemeClr val="tx1"/>
                </a:solidFill>
              </a:rPr>
              <a:t>Original data on greenness at the firm level and </a:t>
            </a:r>
            <a:r>
              <a:rPr lang="en-US" b="0" dirty="0">
                <a:solidFill>
                  <a:schemeClr val="tx1"/>
                </a:solidFill>
              </a:rPr>
              <a:t>relationship with employment composition would also be provided (Landini et al, </a:t>
            </a:r>
            <a:r>
              <a:rPr lang="en-US" b="0" i="1" dirty="0">
                <a:solidFill>
                  <a:schemeClr val="tx1"/>
                </a:solidFill>
              </a:rPr>
              <a:t>forthcoming</a:t>
            </a:r>
            <a:r>
              <a:rPr lang="en-US" b="0" dirty="0">
                <a:solidFill>
                  <a:schemeClr val="tx1"/>
                </a:solidFill>
              </a:rPr>
              <a:t>; Fana and </a:t>
            </a:r>
            <a:r>
              <a:rPr lang="en-US" b="0" dirty="0" err="1">
                <a:solidFill>
                  <a:schemeClr val="tx1"/>
                </a:solidFill>
              </a:rPr>
              <a:t>Rentocchini</a:t>
            </a:r>
            <a:r>
              <a:rPr lang="en-US" b="0" dirty="0">
                <a:solidFill>
                  <a:schemeClr val="tx1"/>
                </a:solidFill>
              </a:rPr>
              <a:t>, </a:t>
            </a:r>
            <a:r>
              <a:rPr lang="en-US" b="0" i="1" dirty="0">
                <a:solidFill>
                  <a:schemeClr val="tx1"/>
                </a:solidFill>
              </a:rPr>
              <a:t>forthcoming</a:t>
            </a:r>
            <a:r>
              <a:rPr lang="en-US" b="0" dirty="0">
                <a:solidFill>
                  <a:schemeClr val="tx1"/>
                </a:solidFill>
              </a:rPr>
              <a:t>)</a:t>
            </a:r>
            <a:endParaRPr lang="en-US" b="0" noProof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noProof="0" dirty="0"/>
              <a:t>8.2.2: Focusing on dynamics affecting </a:t>
            </a:r>
            <a:r>
              <a:rPr lang="en-US" noProof="0" dirty="0">
                <a:solidFill>
                  <a:srgbClr val="0070C0"/>
                </a:solidFill>
              </a:rPr>
              <a:t>non-standard workers</a:t>
            </a:r>
            <a:r>
              <a:rPr lang="en-US" b="0" noProof="0" dirty="0"/>
              <a:t>, incorporating age, gender, and ethnic background.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noProof="0" dirty="0"/>
              <a:t>8.2.3: Investigating how transitions, power relations, and social dialogue shape </a:t>
            </a:r>
            <a:r>
              <a:rPr lang="en-US" noProof="0" dirty="0">
                <a:solidFill>
                  <a:srgbClr val="0070C0"/>
                </a:solidFill>
              </a:rPr>
              <a:t>worker-level outcomes </a:t>
            </a:r>
            <a:r>
              <a:rPr lang="en-US" b="0" noProof="0" dirty="0"/>
              <a:t>across countries.</a:t>
            </a:r>
          </a:p>
        </p:txBody>
      </p:sp>
    </p:spTree>
    <p:extLst>
      <p:ext uri="{BB962C8B-B14F-4D97-AF65-F5344CB8AC3E}">
        <p14:creationId xmlns:p14="http://schemas.microsoft.com/office/powerpoint/2010/main" val="37033546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E3C94D-C96A-6A2E-04FF-13B3F1BFF2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FD23876E-63F6-AFF2-48E5-A5EDBDC56FE7}"/>
              </a:ext>
            </a:extLst>
          </p:cNvPr>
          <p:cNvSpPr txBox="1"/>
          <p:nvPr/>
        </p:nvSpPr>
        <p:spPr>
          <a:xfrm>
            <a:off x="5601810" y="377576"/>
            <a:ext cx="609985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4000" b="1" i="0" u="none" strike="noStrike" noProof="0">
                <a:solidFill>
                  <a:srgbClr val="000000"/>
                </a:solidFill>
                <a:effectLst/>
              </a:rPr>
              <a:t>Key Objectives</a:t>
            </a:r>
          </a:p>
          <a:p>
            <a:pPr algn="r"/>
            <a:endParaRPr lang="en-US" sz="4000" b="1" i="0" u="none" strike="noStrike" noProof="0">
              <a:solidFill>
                <a:srgbClr val="000000"/>
              </a:solidFill>
              <a:effectLst/>
            </a:endParaRP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3D39979D-8BB2-31A7-0224-DF12D36C31B9}"/>
              </a:ext>
            </a:extLst>
          </p:cNvPr>
          <p:cNvCxnSpPr>
            <a:cxnSpLocks/>
          </p:cNvCxnSpPr>
          <p:nvPr/>
        </p:nvCxnSpPr>
        <p:spPr>
          <a:xfrm>
            <a:off x="-24000" y="6126480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845FAF4-C477-406F-C4F2-4B9219A9FA36}"/>
              </a:ext>
            </a:extLst>
          </p:cNvPr>
          <p:cNvSpPr txBox="1"/>
          <p:nvPr/>
        </p:nvSpPr>
        <p:spPr>
          <a:xfrm>
            <a:off x="1134222" y="6356331"/>
            <a:ext cx="612648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E-GRUiEN – </a:t>
            </a:r>
            <a:r>
              <a:rPr lang="en-US" sz="1100" b="1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WP8</a:t>
            </a:r>
            <a:endParaRPr lang="en-US" sz="1100" noProof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82F5BAD-F6BC-D0D2-FA1C-7A4D3FFD3F28}"/>
              </a:ext>
            </a:extLst>
          </p:cNvPr>
          <p:cNvSpPr txBox="1"/>
          <p:nvPr/>
        </p:nvSpPr>
        <p:spPr>
          <a:xfrm>
            <a:off x="11057778" y="6356331"/>
            <a:ext cx="643890" cy="261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noProof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</a:t>
            </a:r>
          </a:p>
        </p:txBody>
      </p:sp>
      <p:pic>
        <p:nvPicPr>
          <p:cNvPr id="9" name="Elemento grafico 8">
            <a:extLst>
              <a:ext uri="{FF2B5EF4-FFF2-40B4-BE49-F238E27FC236}">
                <a16:creationId xmlns:a16="http://schemas.microsoft.com/office/drawing/2014/main" id="{433FEAE5-16DB-199F-B0B4-2D7DEB8371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1413" y="6279832"/>
            <a:ext cx="472320" cy="414609"/>
          </a:xfrm>
          <a:prstGeom prst="rect">
            <a:avLst/>
          </a:prstGeom>
        </p:spPr>
      </p:pic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D4641851-A73E-025F-6883-1E15D2F147EB}"/>
              </a:ext>
            </a:extLst>
          </p:cNvPr>
          <p:cNvCxnSpPr>
            <a:cxnSpLocks/>
          </p:cNvCxnSpPr>
          <p:nvPr/>
        </p:nvCxnSpPr>
        <p:spPr>
          <a:xfrm>
            <a:off x="-24000" y="1290048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71367E4-9354-8E0E-9E16-BC6B2FB23AE6}"/>
              </a:ext>
            </a:extLst>
          </p:cNvPr>
          <p:cNvSpPr txBox="1"/>
          <p:nvPr/>
        </p:nvSpPr>
        <p:spPr>
          <a:xfrm>
            <a:off x="687573" y="1944138"/>
            <a:ext cx="11014095" cy="227286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lnSpc>
                <a:spcPct val="150000"/>
              </a:lnSpc>
              <a:defRPr sz="1600" b="1" i="0" u="none" strike="noStrike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noProof="0" dirty="0">
                <a:solidFill>
                  <a:srgbClr val="0070C0"/>
                </a:solidFill>
              </a:rPr>
              <a:t>Task 8.3 – Co-Innovation &amp; Policy Recommendations</a:t>
            </a:r>
          </a:p>
          <a:p>
            <a:endParaRPr lang="en-US" noProof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noProof="0" dirty="0"/>
              <a:t>8.3.1: Developing r</a:t>
            </a:r>
            <a:r>
              <a:rPr lang="en-US" noProof="0" dirty="0">
                <a:solidFill>
                  <a:srgbClr val="0070C0"/>
                </a:solidFill>
              </a:rPr>
              <a:t>ecommendations </a:t>
            </a:r>
            <a:r>
              <a:rPr lang="en-US" b="0" noProof="0" dirty="0"/>
              <a:t>for </a:t>
            </a:r>
            <a:r>
              <a:rPr lang="en-US" b="0" noProof="0" dirty="0">
                <a:solidFill>
                  <a:schemeClr val="tx1"/>
                </a:solidFill>
              </a:rPr>
              <a:t>revitalizing</a:t>
            </a:r>
            <a:r>
              <a:rPr lang="en-US" b="0" noProof="0" dirty="0"/>
              <a:t> or reforming social dialogue at national and EU levels, addressing workforce fragmentation and precarious work.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noProof="0" dirty="0"/>
              <a:t>8.3.2: Validating recommendations through </a:t>
            </a:r>
            <a:r>
              <a:rPr lang="en-US" noProof="0" dirty="0">
                <a:solidFill>
                  <a:srgbClr val="0070C0"/>
                </a:solidFill>
              </a:rPr>
              <a:t>continuous stakeholder feedback loops</a:t>
            </a:r>
            <a:r>
              <a:rPr lang="en-US" b="0" noProof="0" dirty="0"/>
              <a:t>, integrating insights from WP7’s Mutual Learning Labs.</a:t>
            </a:r>
          </a:p>
        </p:txBody>
      </p:sp>
    </p:spTree>
    <p:extLst>
      <p:ext uri="{BB962C8B-B14F-4D97-AF65-F5344CB8AC3E}">
        <p14:creationId xmlns:p14="http://schemas.microsoft.com/office/powerpoint/2010/main" val="233143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6DFD4C-9F30-B607-0A38-71E72A5139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B62FE528-4072-2D49-278F-90DF0E8FF908}"/>
              </a:ext>
            </a:extLst>
          </p:cNvPr>
          <p:cNvSpPr txBox="1"/>
          <p:nvPr/>
        </p:nvSpPr>
        <p:spPr>
          <a:xfrm>
            <a:off x="5601810" y="377576"/>
            <a:ext cx="60998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4000" b="1" i="0" u="none" strike="noStrike" noProof="0" dirty="0">
                <a:solidFill>
                  <a:srgbClr val="000000"/>
                </a:solidFill>
                <a:effectLst/>
              </a:rPr>
              <a:t>Contents</a:t>
            </a: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6472062E-2108-628F-090C-0BF5C5AD0D3B}"/>
              </a:ext>
            </a:extLst>
          </p:cNvPr>
          <p:cNvCxnSpPr>
            <a:cxnSpLocks/>
          </p:cNvCxnSpPr>
          <p:nvPr/>
        </p:nvCxnSpPr>
        <p:spPr>
          <a:xfrm>
            <a:off x="-24000" y="6126480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C11F5CF-4198-D254-FA40-FBAC1E43DF86}"/>
              </a:ext>
            </a:extLst>
          </p:cNvPr>
          <p:cNvSpPr txBox="1"/>
          <p:nvPr/>
        </p:nvSpPr>
        <p:spPr>
          <a:xfrm>
            <a:off x="1134222" y="6356331"/>
            <a:ext cx="612648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i="0" u="none" strike="noStrike" noProof="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E-GRUiEN – </a:t>
            </a:r>
            <a:r>
              <a:rPr lang="en-US" sz="1100" b="1" i="0" u="none" strike="noStrike" noProof="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WP8</a:t>
            </a:r>
            <a:endParaRPr lang="en-US" sz="1100" noProof="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E8427E8-CCC2-B3BE-F23B-C901E9BB39E3}"/>
              </a:ext>
            </a:extLst>
          </p:cNvPr>
          <p:cNvSpPr txBox="1"/>
          <p:nvPr/>
        </p:nvSpPr>
        <p:spPr>
          <a:xfrm>
            <a:off x="11057778" y="6356331"/>
            <a:ext cx="643890" cy="261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noProof="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</a:t>
            </a:r>
          </a:p>
        </p:txBody>
      </p:sp>
      <p:pic>
        <p:nvPicPr>
          <p:cNvPr id="9" name="Elemento grafico 8">
            <a:extLst>
              <a:ext uri="{FF2B5EF4-FFF2-40B4-BE49-F238E27FC236}">
                <a16:creationId xmlns:a16="http://schemas.microsoft.com/office/drawing/2014/main" id="{4436CD01-95DF-EE79-1C7B-04CF8B179F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1413" y="6279832"/>
            <a:ext cx="472320" cy="414609"/>
          </a:xfrm>
          <a:prstGeom prst="rect">
            <a:avLst/>
          </a:prstGeom>
        </p:spPr>
      </p:pic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A361C7D2-DA2F-508B-7F7F-FB80DA09D907}"/>
              </a:ext>
            </a:extLst>
          </p:cNvPr>
          <p:cNvCxnSpPr>
            <a:cxnSpLocks/>
          </p:cNvCxnSpPr>
          <p:nvPr/>
        </p:nvCxnSpPr>
        <p:spPr>
          <a:xfrm>
            <a:off x="-24000" y="1290048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774D4EF-E844-EA31-E67B-D1DB059A1677}"/>
              </a:ext>
            </a:extLst>
          </p:cNvPr>
          <p:cNvSpPr txBox="1"/>
          <p:nvPr/>
        </p:nvSpPr>
        <p:spPr>
          <a:xfrm>
            <a:off x="923733" y="2146602"/>
            <a:ext cx="6510220" cy="28090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</a:rPr>
              <a:t>Team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</a:rPr>
              <a:t>WP8 Scope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</a:rPr>
              <a:t>WP8 in the Research Structure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</a:rPr>
              <a:t>Timeline &amp; Milestones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</a:rPr>
              <a:t>Key Objectives</a:t>
            </a:r>
          </a:p>
        </p:txBody>
      </p:sp>
    </p:spTree>
    <p:extLst>
      <p:ext uri="{BB962C8B-B14F-4D97-AF65-F5344CB8AC3E}">
        <p14:creationId xmlns:p14="http://schemas.microsoft.com/office/powerpoint/2010/main" val="3446719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A82AF9-2DC6-FEE3-CE8A-8718752725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FFF0728C-5D9A-5BDA-3F15-A7E3D9A6EC74}"/>
              </a:ext>
            </a:extLst>
          </p:cNvPr>
          <p:cNvSpPr txBox="1"/>
          <p:nvPr/>
        </p:nvSpPr>
        <p:spPr>
          <a:xfrm>
            <a:off x="5601810" y="377576"/>
            <a:ext cx="60998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4000" b="1" i="0" u="none" strike="noStrike" noProof="0" dirty="0">
                <a:solidFill>
                  <a:srgbClr val="000000"/>
                </a:solidFill>
                <a:effectLst/>
              </a:rPr>
              <a:t>Contents</a:t>
            </a: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859ADF16-6095-0A15-5046-9558BFC19B1C}"/>
              </a:ext>
            </a:extLst>
          </p:cNvPr>
          <p:cNvCxnSpPr>
            <a:cxnSpLocks/>
          </p:cNvCxnSpPr>
          <p:nvPr/>
        </p:nvCxnSpPr>
        <p:spPr>
          <a:xfrm>
            <a:off x="-24000" y="6126480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3F94B33-F4C4-9F3C-C258-455D8749B0E0}"/>
              </a:ext>
            </a:extLst>
          </p:cNvPr>
          <p:cNvSpPr txBox="1"/>
          <p:nvPr/>
        </p:nvSpPr>
        <p:spPr>
          <a:xfrm>
            <a:off x="1134222" y="6356331"/>
            <a:ext cx="612648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i="0" u="none" strike="noStrike" noProof="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E-GRUiEN – </a:t>
            </a:r>
            <a:r>
              <a:rPr lang="en-US" sz="1100" b="1" i="0" u="none" strike="noStrike" noProof="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WP8</a:t>
            </a:r>
            <a:endParaRPr lang="en-US" sz="1100" noProof="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1F59196-32BD-9529-C595-20525D7A542E}"/>
              </a:ext>
            </a:extLst>
          </p:cNvPr>
          <p:cNvSpPr txBox="1"/>
          <p:nvPr/>
        </p:nvSpPr>
        <p:spPr>
          <a:xfrm>
            <a:off x="11057778" y="6356331"/>
            <a:ext cx="643890" cy="261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noProof="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</a:t>
            </a:r>
          </a:p>
        </p:txBody>
      </p:sp>
      <p:pic>
        <p:nvPicPr>
          <p:cNvPr id="9" name="Elemento grafico 8">
            <a:extLst>
              <a:ext uri="{FF2B5EF4-FFF2-40B4-BE49-F238E27FC236}">
                <a16:creationId xmlns:a16="http://schemas.microsoft.com/office/drawing/2014/main" id="{25A11FC9-E467-CC25-3A55-FA18DD0ECD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1413" y="6279832"/>
            <a:ext cx="472320" cy="414609"/>
          </a:xfrm>
          <a:prstGeom prst="rect">
            <a:avLst/>
          </a:prstGeom>
        </p:spPr>
      </p:pic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66A04753-3DA8-F4B0-C4F4-263EBE9652F9}"/>
              </a:ext>
            </a:extLst>
          </p:cNvPr>
          <p:cNvCxnSpPr>
            <a:cxnSpLocks/>
          </p:cNvCxnSpPr>
          <p:nvPr/>
        </p:nvCxnSpPr>
        <p:spPr>
          <a:xfrm>
            <a:off x="-24000" y="1290048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E329C05-EB8A-E22E-1839-F4C2C153EFD8}"/>
              </a:ext>
            </a:extLst>
          </p:cNvPr>
          <p:cNvSpPr txBox="1"/>
          <p:nvPr/>
        </p:nvSpPr>
        <p:spPr>
          <a:xfrm>
            <a:off x="923733" y="2146602"/>
            <a:ext cx="6510220" cy="28090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noProof="0" dirty="0">
                <a:solidFill>
                  <a:srgbClr val="0070C0"/>
                </a:solidFill>
              </a:rPr>
              <a:t>Team 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noProof="0" dirty="0">
                <a:solidFill>
                  <a:schemeClr val="bg1">
                    <a:lumMod val="75000"/>
                  </a:schemeClr>
                </a:solidFill>
              </a:rPr>
              <a:t>WP8 Scope 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noProof="0" dirty="0">
                <a:solidFill>
                  <a:schemeClr val="bg1">
                    <a:lumMod val="75000"/>
                  </a:schemeClr>
                </a:solidFill>
              </a:rPr>
              <a:t>WP8 in the Research Structure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noProof="0" dirty="0">
                <a:solidFill>
                  <a:schemeClr val="bg1">
                    <a:lumMod val="75000"/>
                  </a:schemeClr>
                </a:solidFill>
              </a:rPr>
              <a:t>Timeline &amp; Milestones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noProof="0" dirty="0">
                <a:solidFill>
                  <a:schemeClr val="bg1">
                    <a:lumMod val="75000"/>
                  </a:schemeClr>
                </a:solidFill>
              </a:rPr>
              <a:t>Key Objectives</a:t>
            </a:r>
            <a:endParaRPr lang="en-US" sz="2400" b="1" i="0" u="none" strike="noStrike" noProof="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57050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6639E1-8C8F-24A4-738C-A12339E6E8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magine 21">
            <a:extLst>
              <a:ext uri="{FF2B5EF4-FFF2-40B4-BE49-F238E27FC236}">
                <a16:creationId xmlns:a16="http://schemas.microsoft.com/office/drawing/2014/main" id="{F52802A5-3F6A-051D-BCD8-648E8FDDA4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977" y="2116274"/>
            <a:ext cx="1625684" cy="1562180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6895EC86-992F-DFD1-61AD-14405DCC4FAC}"/>
              </a:ext>
            </a:extLst>
          </p:cNvPr>
          <p:cNvSpPr txBox="1"/>
          <p:nvPr/>
        </p:nvSpPr>
        <p:spPr>
          <a:xfrm>
            <a:off x="5601810" y="377576"/>
            <a:ext cx="60998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4000" b="1" noProof="0" dirty="0"/>
              <a:t>Team</a:t>
            </a:r>
            <a:endParaRPr lang="en-US" sz="4000" b="1" i="0" u="none" strike="noStrike" noProof="0" dirty="0">
              <a:solidFill>
                <a:srgbClr val="000000"/>
              </a:solidFill>
              <a:effectLst/>
            </a:endParaRP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330EC2E0-8991-74E1-C089-16E94BA80CFD}"/>
              </a:ext>
            </a:extLst>
          </p:cNvPr>
          <p:cNvCxnSpPr>
            <a:cxnSpLocks/>
          </p:cNvCxnSpPr>
          <p:nvPr/>
        </p:nvCxnSpPr>
        <p:spPr>
          <a:xfrm>
            <a:off x="-24000" y="6126480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A793EFE-7092-E1B1-9EF8-624F6557DF9A}"/>
              </a:ext>
            </a:extLst>
          </p:cNvPr>
          <p:cNvSpPr txBox="1"/>
          <p:nvPr/>
        </p:nvSpPr>
        <p:spPr>
          <a:xfrm>
            <a:off x="1134222" y="6356331"/>
            <a:ext cx="612648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i="0" u="none" strike="noStrike" noProof="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E-GRUiEN – </a:t>
            </a:r>
            <a:r>
              <a:rPr lang="en-US" sz="1100" b="1" i="0" u="none" strike="noStrike" noProof="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WP8</a:t>
            </a:r>
            <a:endParaRPr lang="en-US" sz="1100" noProof="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F1DF126-324B-8FFC-CAEF-B58FD3D0DA3E}"/>
              </a:ext>
            </a:extLst>
          </p:cNvPr>
          <p:cNvSpPr txBox="1"/>
          <p:nvPr/>
        </p:nvSpPr>
        <p:spPr>
          <a:xfrm>
            <a:off x="11057778" y="6356331"/>
            <a:ext cx="643890" cy="261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noProof="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</a:t>
            </a:r>
          </a:p>
        </p:txBody>
      </p:sp>
      <p:pic>
        <p:nvPicPr>
          <p:cNvPr id="9" name="Elemento grafico 8">
            <a:extLst>
              <a:ext uri="{FF2B5EF4-FFF2-40B4-BE49-F238E27FC236}">
                <a16:creationId xmlns:a16="http://schemas.microsoft.com/office/drawing/2014/main" id="{C7A372ED-B196-036D-37F2-B0C0166BC1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1413" y="6279832"/>
            <a:ext cx="472320" cy="414609"/>
          </a:xfrm>
          <a:prstGeom prst="rect">
            <a:avLst/>
          </a:prstGeom>
        </p:spPr>
      </p:pic>
      <p:sp>
        <p:nvSpPr>
          <p:cNvPr id="4" name="Ovale 3">
            <a:extLst>
              <a:ext uri="{FF2B5EF4-FFF2-40B4-BE49-F238E27FC236}">
                <a16:creationId xmlns:a16="http://schemas.microsoft.com/office/drawing/2014/main" id="{4A121E80-59D8-01C8-B1B1-748C8EE0F45D}"/>
              </a:ext>
            </a:extLst>
          </p:cNvPr>
          <p:cNvSpPr/>
          <p:nvPr/>
        </p:nvSpPr>
        <p:spPr>
          <a:xfrm>
            <a:off x="2951165" y="2187083"/>
            <a:ext cx="1440000" cy="1440000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B98E97D5-BF9C-344A-2DE6-D962D744F16E}"/>
              </a:ext>
            </a:extLst>
          </p:cNvPr>
          <p:cNvSpPr/>
          <p:nvPr/>
        </p:nvSpPr>
        <p:spPr>
          <a:xfrm>
            <a:off x="5240445" y="2187083"/>
            <a:ext cx="1440000" cy="1440000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B47E4FFF-784F-4A1F-BF40-11C681782408}"/>
              </a:ext>
            </a:extLst>
          </p:cNvPr>
          <p:cNvSpPr/>
          <p:nvPr/>
        </p:nvSpPr>
        <p:spPr>
          <a:xfrm>
            <a:off x="7593523" y="2187083"/>
            <a:ext cx="1440000" cy="1440000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id="{DD92511F-BDF4-6B53-EAA3-70F92DC1B0EF}"/>
              </a:ext>
            </a:extLst>
          </p:cNvPr>
          <p:cNvSpPr/>
          <p:nvPr/>
        </p:nvSpPr>
        <p:spPr>
          <a:xfrm>
            <a:off x="9957230" y="2187083"/>
            <a:ext cx="1440000" cy="1440000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Cerchio vuoto 19">
            <a:extLst>
              <a:ext uri="{FF2B5EF4-FFF2-40B4-BE49-F238E27FC236}">
                <a16:creationId xmlns:a16="http://schemas.microsoft.com/office/drawing/2014/main" id="{71D7F0FC-CAE8-A27B-8A2C-F75279C12413}"/>
              </a:ext>
            </a:extLst>
          </p:cNvPr>
          <p:cNvSpPr/>
          <p:nvPr/>
        </p:nvSpPr>
        <p:spPr>
          <a:xfrm>
            <a:off x="-77165" y="1324508"/>
            <a:ext cx="3007064" cy="3071912"/>
          </a:xfrm>
          <a:prstGeom prst="donu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21B140A8-3338-8D2C-4F98-7AC6443CC7A1}"/>
              </a:ext>
            </a:extLst>
          </p:cNvPr>
          <p:cNvSpPr txBox="1"/>
          <p:nvPr/>
        </p:nvSpPr>
        <p:spPr>
          <a:xfrm>
            <a:off x="544757" y="3805393"/>
            <a:ext cx="173903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noProof="0" dirty="0">
                <a:solidFill>
                  <a:srgbClr val="0070C0"/>
                </a:solidFill>
              </a:rPr>
              <a:t>Simone Baglioni</a:t>
            </a:r>
          </a:p>
        </p:txBody>
      </p:sp>
      <p:sp>
        <p:nvSpPr>
          <p:cNvPr id="25" name="Cerchio vuoto 24">
            <a:extLst>
              <a:ext uri="{FF2B5EF4-FFF2-40B4-BE49-F238E27FC236}">
                <a16:creationId xmlns:a16="http://schemas.microsoft.com/office/drawing/2014/main" id="{37249410-246D-4150-BE7F-559EE8397592}"/>
              </a:ext>
            </a:extLst>
          </p:cNvPr>
          <p:cNvSpPr/>
          <p:nvPr/>
        </p:nvSpPr>
        <p:spPr>
          <a:xfrm>
            <a:off x="2212382" y="1328048"/>
            <a:ext cx="3007064" cy="3071912"/>
          </a:xfrm>
          <a:prstGeom prst="donu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8E220C02-CB32-EA7F-EDB8-4133EF8FADF9}"/>
              </a:ext>
            </a:extLst>
          </p:cNvPr>
          <p:cNvSpPr txBox="1"/>
          <p:nvPr/>
        </p:nvSpPr>
        <p:spPr>
          <a:xfrm>
            <a:off x="2918125" y="3795197"/>
            <a:ext cx="159114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noProof="0" dirty="0">
                <a:solidFill>
                  <a:srgbClr val="0070C0"/>
                </a:solidFill>
              </a:rPr>
              <a:t>Davide Bisi</a:t>
            </a: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47C73053-CD0A-77A0-F2A5-41B688A29ABD}"/>
              </a:ext>
            </a:extLst>
          </p:cNvPr>
          <p:cNvSpPr/>
          <p:nvPr/>
        </p:nvSpPr>
        <p:spPr>
          <a:xfrm>
            <a:off x="4656888" y="3795815"/>
            <a:ext cx="54307" cy="4874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8" name="Immagine 27">
            <a:extLst>
              <a:ext uri="{FF2B5EF4-FFF2-40B4-BE49-F238E27FC236}">
                <a16:creationId xmlns:a16="http://schemas.microsoft.com/office/drawing/2014/main" id="{2A28F6FB-801F-BE71-9BBB-62E5BFFD6A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4231" y="2036958"/>
            <a:ext cx="1675666" cy="1810969"/>
          </a:xfrm>
          <a:prstGeom prst="rect">
            <a:avLst/>
          </a:prstGeom>
        </p:spPr>
      </p:pic>
      <p:sp>
        <p:nvSpPr>
          <p:cNvPr id="29" name="Cerchio vuoto 28">
            <a:extLst>
              <a:ext uri="{FF2B5EF4-FFF2-40B4-BE49-F238E27FC236}">
                <a16:creationId xmlns:a16="http://schemas.microsoft.com/office/drawing/2014/main" id="{E3E938FE-D554-20FF-B096-90415505F1B8}"/>
              </a:ext>
            </a:extLst>
          </p:cNvPr>
          <p:cNvSpPr/>
          <p:nvPr/>
        </p:nvSpPr>
        <p:spPr>
          <a:xfrm>
            <a:off x="4523194" y="1320964"/>
            <a:ext cx="3007064" cy="3071912"/>
          </a:xfrm>
          <a:prstGeom prst="donu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6AAFF5B8-BA2C-41A1-3A1F-CEA40AAFA526}"/>
              </a:ext>
            </a:extLst>
          </p:cNvPr>
          <p:cNvSpPr txBox="1"/>
          <p:nvPr/>
        </p:nvSpPr>
        <p:spPr>
          <a:xfrm>
            <a:off x="5207404" y="3762853"/>
            <a:ext cx="168683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noProof="0" dirty="0">
                <a:solidFill>
                  <a:srgbClr val="0070C0"/>
                </a:solidFill>
              </a:rPr>
              <a:t>Jacopo </a:t>
            </a:r>
            <a:r>
              <a:rPr lang="en-US" sz="1600" b="1" noProof="0" dirty="0" err="1">
                <a:solidFill>
                  <a:srgbClr val="0070C0"/>
                </a:solidFill>
              </a:rPr>
              <a:t>Canello</a:t>
            </a:r>
            <a:endParaRPr lang="en-US" sz="1600" b="1" noProof="0" dirty="0">
              <a:solidFill>
                <a:srgbClr val="0070C0"/>
              </a:solidFill>
            </a:endParaRPr>
          </a:p>
        </p:txBody>
      </p:sp>
      <p:pic>
        <p:nvPicPr>
          <p:cNvPr id="31" name="Immagine 30">
            <a:extLst>
              <a:ext uri="{FF2B5EF4-FFF2-40B4-BE49-F238E27FC236}">
                <a16:creationId xmlns:a16="http://schemas.microsoft.com/office/drawing/2014/main" id="{FAF202B3-D13A-0938-85E2-830F3B46C1B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00134" y="2031734"/>
            <a:ext cx="1924149" cy="1816193"/>
          </a:xfrm>
          <a:prstGeom prst="rect">
            <a:avLst/>
          </a:prstGeom>
        </p:spPr>
      </p:pic>
      <p:sp>
        <p:nvSpPr>
          <p:cNvPr id="32" name="Cerchio vuoto 31">
            <a:extLst>
              <a:ext uri="{FF2B5EF4-FFF2-40B4-BE49-F238E27FC236}">
                <a16:creationId xmlns:a16="http://schemas.microsoft.com/office/drawing/2014/main" id="{1839A99D-32DD-A142-DFB9-58AB9A0FFBEE}"/>
              </a:ext>
            </a:extLst>
          </p:cNvPr>
          <p:cNvSpPr/>
          <p:nvPr/>
        </p:nvSpPr>
        <p:spPr>
          <a:xfrm>
            <a:off x="6855273" y="1250076"/>
            <a:ext cx="3007064" cy="3071912"/>
          </a:xfrm>
          <a:prstGeom prst="donu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6B92842A-7FC5-CBCC-1DA3-6F148E7EA993}"/>
              </a:ext>
            </a:extLst>
          </p:cNvPr>
          <p:cNvSpPr txBox="1"/>
          <p:nvPr/>
        </p:nvSpPr>
        <p:spPr>
          <a:xfrm>
            <a:off x="7593523" y="3795796"/>
            <a:ext cx="159114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noProof="0" dirty="0">
                <a:solidFill>
                  <a:srgbClr val="0070C0"/>
                </a:solidFill>
              </a:rPr>
              <a:t>Marta Fana</a:t>
            </a:r>
          </a:p>
        </p:txBody>
      </p:sp>
      <p:pic>
        <p:nvPicPr>
          <p:cNvPr id="34" name="Immagine 33">
            <a:extLst>
              <a:ext uri="{FF2B5EF4-FFF2-40B4-BE49-F238E27FC236}">
                <a16:creationId xmlns:a16="http://schemas.microsoft.com/office/drawing/2014/main" id="{983FF590-FE01-C7AE-03D1-6FC609AD05D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68987" y="1957930"/>
            <a:ext cx="1552872" cy="1894736"/>
          </a:xfrm>
          <a:prstGeom prst="rect">
            <a:avLst/>
          </a:prstGeom>
        </p:spPr>
      </p:pic>
      <p:sp>
        <p:nvSpPr>
          <p:cNvPr id="35" name="Cerchio vuoto 34">
            <a:extLst>
              <a:ext uri="{FF2B5EF4-FFF2-40B4-BE49-F238E27FC236}">
                <a16:creationId xmlns:a16="http://schemas.microsoft.com/office/drawing/2014/main" id="{518294BB-3BCA-2EFB-899E-208C1F97DB41}"/>
              </a:ext>
            </a:extLst>
          </p:cNvPr>
          <p:cNvSpPr/>
          <p:nvPr/>
        </p:nvSpPr>
        <p:spPr>
          <a:xfrm>
            <a:off x="9219487" y="1285520"/>
            <a:ext cx="3007064" cy="3071912"/>
          </a:xfrm>
          <a:prstGeom prst="donu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957F0B30-DBF7-B25F-5126-11FC80120B71}"/>
              </a:ext>
            </a:extLst>
          </p:cNvPr>
          <p:cNvSpPr txBox="1"/>
          <p:nvPr/>
        </p:nvSpPr>
        <p:spPr>
          <a:xfrm>
            <a:off x="9993259" y="3805393"/>
            <a:ext cx="159114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noProof="0" dirty="0">
                <a:solidFill>
                  <a:srgbClr val="0070C0"/>
                </a:solidFill>
              </a:rPr>
              <a:t>Fabio Landini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83C39EC-8ADC-3B8F-D7B3-ECFDF1C12BE4}"/>
              </a:ext>
            </a:extLst>
          </p:cNvPr>
          <p:cNvSpPr txBox="1"/>
          <p:nvPr/>
        </p:nvSpPr>
        <p:spPr>
          <a:xfrm>
            <a:off x="180748" y="4189213"/>
            <a:ext cx="239925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noProof="1"/>
              <a:t>Professor of Sociology</a:t>
            </a:r>
          </a:p>
          <a:p>
            <a:pPr algn="ctr">
              <a:spcAft>
                <a:spcPts val="1200"/>
              </a:spcAft>
            </a:pPr>
            <a:r>
              <a:rPr lang="en-GB" sz="1600" noProof="1"/>
              <a:t>   </a:t>
            </a:r>
          </a:p>
          <a:p>
            <a:pPr algn="ctr">
              <a:spcAft>
                <a:spcPts val="1200"/>
              </a:spcAft>
            </a:pPr>
            <a:r>
              <a:rPr lang="en-GB" sz="1600" noProof="1"/>
              <a:t>migration, civil society, employment issues</a:t>
            </a:r>
          </a:p>
          <a:p>
            <a:pPr algn="ctr">
              <a:spcAft>
                <a:spcPts val="1200"/>
              </a:spcAft>
            </a:pPr>
            <a:r>
              <a:rPr lang="en-GB" sz="1600" noProof="1"/>
              <a:t>simone.baglioni@unipr.it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C06F2E7-4926-F087-151C-08B323039919}"/>
              </a:ext>
            </a:extLst>
          </p:cNvPr>
          <p:cNvSpPr txBox="1"/>
          <p:nvPr/>
        </p:nvSpPr>
        <p:spPr>
          <a:xfrm>
            <a:off x="2480918" y="4192753"/>
            <a:ext cx="247054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GB" sz="1600" noProof="1"/>
              <a:t>PhD Candidate Economics</a:t>
            </a:r>
          </a:p>
          <a:p>
            <a:pPr algn="ctr">
              <a:spcAft>
                <a:spcPts val="1200"/>
              </a:spcAft>
            </a:pPr>
            <a:r>
              <a:rPr lang="en-GB" sz="1600" noProof="1"/>
              <a:t>employment relations, innovation, AI </a:t>
            </a:r>
          </a:p>
          <a:p>
            <a:pPr algn="ctr">
              <a:spcAft>
                <a:spcPts val="1200"/>
              </a:spcAft>
            </a:pPr>
            <a:r>
              <a:rPr lang="en-GB" sz="1600" noProof="1"/>
              <a:t>davide.bisi@unipr.it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E766403-6750-8E6F-058F-8C212A965325}"/>
              </a:ext>
            </a:extLst>
          </p:cNvPr>
          <p:cNvSpPr txBox="1"/>
          <p:nvPr/>
        </p:nvSpPr>
        <p:spPr>
          <a:xfrm>
            <a:off x="4898301" y="4206926"/>
            <a:ext cx="23873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GB" sz="1600" noProof="1"/>
              <a:t>Associate Professor of Applied Economics</a:t>
            </a:r>
          </a:p>
          <a:p>
            <a:pPr algn="ctr">
              <a:spcAft>
                <a:spcPts val="1200"/>
              </a:spcAft>
            </a:pPr>
            <a:r>
              <a:rPr lang="en-GB" sz="1600" noProof="1"/>
              <a:t>economic geography, gvc, globalisation  </a:t>
            </a:r>
          </a:p>
          <a:p>
            <a:pPr algn="ctr">
              <a:spcAft>
                <a:spcPts val="1200"/>
              </a:spcAft>
            </a:pPr>
            <a:r>
              <a:rPr lang="en-GB" sz="1600" noProof="1"/>
              <a:t>jacopo.canello@unipr.it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3C835D70-3427-D2F7-FA06-7883376D993B}"/>
              </a:ext>
            </a:extLst>
          </p:cNvPr>
          <p:cNvSpPr txBox="1"/>
          <p:nvPr/>
        </p:nvSpPr>
        <p:spPr>
          <a:xfrm>
            <a:off x="7241015" y="4199833"/>
            <a:ext cx="242777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GB" sz="1600" noProof="1"/>
              <a:t>Assistant Professor of Applied Economics</a:t>
            </a:r>
          </a:p>
          <a:p>
            <a:pPr algn="ctr">
              <a:spcAft>
                <a:spcPts val="1200"/>
              </a:spcAft>
            </a:pPr>
            <a:r>
              <a:rPr lang="en-GB" sz="1600" noProof="1"/>
              <a:t>labour market, inequality, green transition  </a:t>
            </a:r>
          </a:p>
          <a:p>
            <a:pPr algn="ctr">
              <a:spcAft>
                <a:spcPts val="1200"/>
              </a:spcAft>
            </a:pPr>
            <a:r>
              <a:rPr lang="en-GB" sz="1600" noProof="1"/>
              <a:t>marta.fana@unipr.it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3C3B6480-7977-084E-94D7-45ABC6C8EF5C}"/>
              </a:ext>
            </a:extLst>
          </p:cNvPr>
          <p:cNvSpPr txBox="1"/>
          <p:nvPr/>
        </p:nvSpPr>
        <p:spPr>
          <a:xfrm>
            <a:off x="9583725" y="4214009"/>
            <a:ext cx="242777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GB" sz="1600" noProof="1"/>
              <a:t>Professor of Applied Economics</a:t>
            </a:r>
          </a:p>
          <a:p>
            <a:pPr algn="ctr">
              <a:spcAft>
                <a:spcPts val="1200"/>
              </a:spcAft>
            </a:pPr>
            <a:r>
              <a:rPr lang="en-GB" sz="1600" noProof="1"/>
              <a:t>employment relation, unions, green transition  </a:t>
            </a:r>
          </a:p>
          <a:p>
            <a:pPr algn="ctr">
              <a:spcAft>
                <a:spcPts val="1200"/>
              </a:spcAft>
            </a:pPr>
            <a:r>
              <a:rPr lang="en-GB" sz="1600" noProof="1"/>
              <a:t>fabio.landini@unipr.it</a:t>
            </a:r>
          </a:p>
        </p:txBody>
      </p:sp>
      <p:cxnSp>
        <p:nvCxnSpPr>
          <p:cNvPr id="27" name="Connettore 1 9">
            <a:extLst>
              <a:ext uri="{FF2B5EF4-FFF2-40B4-BE49-F238E27FC236}">
                <a16:creationId xmlns:a16="http://schemas.microsoft.com/office/drawing/2014/main" id="{2569965D-96A4-8676-47ED-E9F677D7A907}"/>
              </a:ext>
            </a:extLst>
          </p:cNvPr>
          <p:cNvCxnSpPr>
            <a:cxnSpLocks/>
          </p:cNvCxnSpPr>
          <p:nvPr/>
        </p:nvCxnSpPr>
        <p:spPr>
          <a:xfrm>
            <a:off x="-24000" y="1290048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" name="Picture 8" descr="immagine profilo">
            <a:extLst>
              <a:ext uri="{FF2B5EF4-FFF2-40B4-BE49-F238E27FC236}">
                <a16:creationId xmlns:a16="http://schemas.microsoft.com/office/drawing/2014/main" id="{2CC936FD-706E-EAEE-CF7F-92E2949DC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326" y="2081815"/>
            <a:ext cx="1540823" cy="1559143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4696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C334F7-885F-E62F-C3CD-5ECF544EC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9627F785-5F8F-7545-70BF-D75E4CCAB88B}"/>
              </a:ext>
            </a:extLst>
          </p:cNvPr>
          <p:cNvSpPr txBox="1"/>
          <p:nvPr/>
        </p:nvSpPr>
        <p:spPr>
          <a:xfrm>
            <a:off x="5601810" y="377576"/>
            <a:ext cx="60998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4000" b="1" i="0" u="none" strike="noStrike" noProof="0">
                <a:solidFill>
                  <a:srgbClr val="000000"/>
                </a:solidFill>
                <a:effectLst/>
              </a:rPr>
              <a:t>Contents</a:t>
            </a: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966D1A86-511F-E3D2-5F97-AE7DBBC19137}"/>
              </a:ext>
            </a:extLst>
          </p:cNvPr>
          <p:cNvCxnSpPr>
            <a:cxnSpLocks/>
          </p:cNvCxnSpPr>
          <p:nvPr/>
        </p:nvCxnSpPr>
        <p:spPr>
          <a:xfrm>
            <a:off x="-24000" y="6126480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35F9885-9AE6-247E-17EB-7B399D6844AE}"/>
              </a:ext>
            </a:extLst>
          </p:cNvPr>
          <p:cNvSpPr txBox="1"/>
          <p:nvPr/>
        </p:nvSpPr>
        <p:spPr>
          <a:xfrm>
            <a:off x="1134222" y="6356331"/>
            <a:ext cx="612648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E-GRUiEN – </a:t>
            </a:r>
            <a:r>
              <a:rPr lang="en-US" sz="1100" b="1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WP8</a:t>
            </a:r>
            <a:endParaRPr lang="en-US" sz="1100" noProof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4206AB8-4E28-C0D5-DF29-C3911723961C}"/>
              </a:ext>
            </a:extLst>
          </p:cNvPr>
          <p:cNvSpPr txBox="1"/>
          <p:nvPr/>
        </p:nvSpPr>
        <p:spPr>
          <a:xfrm>
            <a:off x="11057778" y="6356331"/>
            <a:ext cx="643890" cy="261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noProof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</a:t>
            </a:r>
          </a:p>
        </p:txBody>
      </p:sp>
      <p:pic>
        <p:nvPicPr>
          <p:cNvPr id="9" name="Elemento grafico 8">
            <a:extLst>
              <a:ext uri="{FF2B5EF4-FFF2-40B4-BE49-F238E27FC236}">
                <a16:creationId xmlns:a16="http://schemas.microsoft.com/office/drawing/2014/main" id="{F6909639-1937-E1F5-BBC8-0C46162E3F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1413" y="6279832"/>
            <a:ext cx="472320" cy="414609"/>
          </a:xfrm>
          <a:prstGeom prst="rect">
            <a:avLst/>
          </a:prstGeom>
        </p:spPr>
      </p:pic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B4E2621B-BE54-CDF2-4DFC-32987D652870}"/>
              </a:ext>
            </a:extLst>
          </p:cNvPr>
          <p:cNvCxnSpPr>
            <a:cxnSpLocks/>
          </p:cNvCxnSpPr>
          <p:nvPr/>
        </p:nvCxnSpPr>
        <p:spPr>
          <a:xfrm>
            <a:off x="-24000" y="1290048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9F9589E-00FE-59BE-2728-7A18B0A324AB}"/>
              </a:ext>
            </a:extLst>
          </p:cNvPr>
          <p:cNvSpPr txBox="1"/>
          <p:nvPr/>
        </p:nvSpPr>
        <p:spPr>
          <a:xfrm>
            <a:off x="923733" y="2146602"/>
            <a:ext cx="6510220" cy="28090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noProof="0">
                <a:solidFill>
                  <a:schemeClr val="bg1">
                    <a:lumMod val="75000"/>
                  </a:schemeClr>
                </a:solidFill>
              </a:rPr>
              <a:t>Team</a:t>
            </a:r>
            <a:r>
              <a:rPr lang="en-US" sz="2400" b="1" noProof="0"/>
              <a:t> 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noProof="0">
                <a:solidFill>
                  <a:srgbClr val="0070C0"/>
                </a:solidFill>
              </a:rPr>
              <a:t>WP8 Scope 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noProof="0">
                <a:solidFill>
                  <a:schemeClr val="bg1">
                    <a:lumMod val="75000"/>
                  </a:schemeClr>
                </a:solidFill>
              </a:rPr>
              <a:t>WP8 in the Research Structure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noProof="0">
                <a:solidFill>
                  <a:schemeClr val="bg1">
                    <a:lumMod val="75000"/>
                  </a:schemeClr>
                </a:solidFill>
              </a:rPr>
              <a:t>Timeline &amp; Milestones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noProof="0">
                <a:solidFill>
                  <a:schemeClr val="bg1">
                    <a:lumMod val="75000"/>
                  </a:schemeClr>
                </a:solidFill>
              </a:rPr>
              <a:t>Key Objectives</a:t>
            </a:r>
            <a:endParaRPr lang="en-US" sz="2400" b="1" i="0" u="none" strike="noStrike" noProof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96368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0A3795-F5EB-27DC-835E-D677FF516E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B60E379C-52CD-6EAF-AF29-04B8658ED29D}"/>
              </a:ext>
            </a:extLst>
          </p:cNvPr>
          <p:cNvSpPr txBox="1"/>
          <p:nvPr/>
        </p:nvSpPr>
        <p:spPr>
          <a:xfrm>
            <a:off x="5601810" y="377576"/>
            <a:ext cx="60998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4000" b="1" i="0" u="none" strike="noStrike" noProof="0">
                <a:solidFill>
                  <a:srgbClr val="000000"/>
                </a:solidFill>
                <a:effectLst/>
              </a:rPr>
              <a:t>WP8 Scope </a:t>
            </a: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FF1C778C-67C7-BA34-2208-5876BD36A751}"/>
              </a:ext>
            </a:extLst>
          </p:cNvPr>
          <p:cNvCxnSpPr>
            <a:cxnSpLocks/>
          </p:cNvCxnSpPr>
          <p:nvPr/>
        </p:nvCxnSpPr>
        <p:spPr>
          <a:xfrm>
            <a:off x="-24000" y="6126480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8B9740F-16C9-C1EE-A89E-77E6B1E4E946}"/>
              </a:ext>
            </a:extLst>
          </p:cNvPr>
          <p:cNvSpPr txBox="1"/>
          <p:nvPr/>
        </p:nvSpPr>
        <p:spPr>
          <a:xfrm>
            <a:off x="1134222" y="6356331"/>
            <a:ext cx="612648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E-GRUiEN – </a:t>
            </a:r>
            <a:r>
              <a:rPr lang="en-US" sz="1100" b="1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WP8</a:t>
            </a:r>
            <a:endParaRPr lang="en-US" sz="1100" noProof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333BE56-A10A-E628-C9FE-D26303070EAD}"/>
              </a:ext>
            </a:extLst>
          </p:cNvPr>
          <p:cNvSpPr txBox="1"/>
          <p:nvPr/>
        </p:nvSpPr>
        <p:spPr>
          <a:xfrm>
            <a:off x="11057778" y="6356331"/>
            <a:ext cx="643890" cy="261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noProof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</a:t>
            </a:r>
          </a:p>
        </p:txBody>
      </p:sp>
      <p:pic>
        <p:nvPicPr>
          <p:cNvPr id="9" name="Elemento grafico 8">
            <a:extLst>
              <a:ext uri="{FF2B5EF4-FFF2-40B4-BE49-F238E27FC236}">
                <a16:creationId xmlns:a16="http://schemas.microsoft.com/office/drawing/2014/main" id="{0429970D-64A5-6DC9-E1EA-A74A2DB24C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1413" y="6279832"/>
            <a:ext cx="472320" cy="414609"/>
          </a:xfrm>
          <a:prstGeom prst="rect">
            <a:avLst/>
          </a:prstGeom>
        </p:spPr>
      </p:pic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7952364B-EAC5-0925-8B35-8EB4082D0A5A}"/>
              </a:ext>
            </a:extLst>
          </p:cNvPr>
          <p:cNvCxnSpPr>
            <a:cxnSpLocks/>
          </p:cNvCxnSpPr>
          <p:nvPr/>
        </p:nvCxnSpPr>
        <p:spPr>
          <a:xfrm>
            <a:off x="-24000" y="1290048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B0E84F9-5F3F-B5A5-C281-811CA9942BB7}"/>
              </a:ext>
            </a:extLst>
          </p:cNvPr>
          <p:cNvSpPr txBox="1"/>
          <p:nvPr/>
        </p:nvSpPr>
        <p:spPr>
          <a:xfrm>
            <a:off x="687574" y="1944138"/>
            <a:ext cx="10463356" cy="2272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noProof="0">
                <a:effectLst/>
                <a:latin typeface="Aptos" panose="020B0004020202020204" pitchFamily="34" charset="0"/>
              </a:rPr>
              <a:t>WP8 makes use of the analyses of WPs 3-7 </a:t>
            </a:r>
            <a:r>
              <a:rPr lang="en-US" sz="1600" b="1" noProof="0">
                <a:solidFill>
                  <a:srgbClr val="0070C0"/>
                </a:solidFill>
                <a:effectLst/>
                <a:latin typeface="Aptos" panose="020B0004020202020204" pitchFamily="34" charset="0"/>
              </a:rPr>
              <a:t>to consolidate an integrated framework for each sector </a:t>
            </a:r>
            <a:r>
              <a:rPr lang="en-US" sz="1600" noProof="0">
                <a:effectLst/>
                <a:latin typeface="Aptos" panose="020B0004020202020204" pitchFamily="34" charset="0"/>
              </a:rPr>
              <a:t>and create an understanding of the future of social dialogue in a context of transformations and new forms of work within and between European countries.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noProof="0">
              <a:solidFill>
                <a:srgbClr val="FF0000"/>
              </a:solidFill>
              <a:effectLst/>
              <a:latin typeface="Aptos" panose="020B00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noProof="0">
                <a:effectLst/>
                <a:latin typeface="Aptos" panose="020B0004020202020204" pitchFamily="34" charset="0"/>
              </a:rPr>
              <a:t>WP8 adds specific activities relevant at the worker level, focusing on </a:t>
            </a:r>
            <a:r>
              <a:rPr lang="en-US" sz="1600" b="1" noProof="0">
                <a:solidFill>
                  <a:srgbClr val="0070C0"/>
                </a:solidFill>
                <a:effectLst/>
                <a:latin typeface="Aptos" panose="020B0004020202020204" pitchFamily="34" charset="0"/>
              </a:rPr>
              <a:t>analyses of socio-economic and subjective well-being outcomes for non-standard workers</a:t>
            </a:r>
            <a:r>
              <a:rPr lang="en-US" sz="1600" noProof="0">
                <a:effectLst/>
                <a:latin typeface="Aptos" panose="020B0004020202020204" pitchFamily="34" charset="0"/>
              </a:rPr>
              <a:t> employed in case sectors across the EU </a:t>
            </a:r>
            <a:endParaRPr lang="en-US" sz="1600" noProof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210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20D8B9-15BF-14A0-32BC-B6C6513E8A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1CB02136-13A0-4EC9-B9E9-3D86C5C995BA}"/>
              </a:ext>
            </a:extLst>
          </p:cNvPr>
          <p:cNvSpPr txBox="1"/>
          <p:nvPr/>
        </p:nvSpPr>
        <p:spPr>
          <a:xfrm>
            <a:off x="5601810" y="377576"/>
            <a:ext cx="60998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4000" b="1" i="0" u="none" strike="noStrike" noProof="0">
                <a:solidFill>
                  <a:srgbClr val="000000"/>
                </a:solidFill>
                <a:effectLst/>
              </a:rPr>
              <a:t>Contents</a:t>
            </a: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6DDBDEE5-7032-A51D-DFEA-C40325461714}"/>
              </a:ext>
            </a:extLst>
          </p:cNvPr>
          <p:cNvCxnSpPr>
            <a:cxnSpLocks/>
          </p:cNvCxnSpPr>
          <p:nvPr/>
        </p:nvCxnSpPr>
        <p:spPr>
          <a:xfrm>
            <a:off x="-24000" y="6126480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A2C8DD-F39D-E0FF-F1FD-4440117500F5}"/>
              </a:ext>
            </a:extLst>
          </p:cNvPr>
          <p:cNvSpPr txBox="1"/>
          <p:nvPr/>
        </p:nvSpPr>
        <p:spPr>
          <a:xfrm>
            <a:off x="1134222" y="6356331"/>
            <a:ext cx="612648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E-GRUiEN – </a:t>
            </a:r>
            <a:r>
              <a:rPr lang="en-US" sz="1100" b="1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WP8</a:t>
            </a:r>
            <a:endParaRPr lang="en-US" sz="1100" noProof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135BF2B-04A2-13FA-DCC6-C55E24F06248}"/>
              </a:ext>
            </a:extLst>
          </p:cNvPr>
          <p:cNvSpPr txBox="1"/>
          <p:nvPr/>
        </p:nvSpPr>
        <p:spPr>
          <a:xfrm>
            <a:off x="11057778" y="6356331"/>
            <a:ext cx="643890" cy="261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noProof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</a:t>
            </a:r>
          </a:p>
        </p:txBody>
      </p:sp>
      <p:pic>
        <p:nvPicPr>
          <p:cNvPr id="9" name="Elemento grafico 8">
            <a:extLst>
              <a:ext uri="{FF2B5EF4-FFF2-40B4-BE49-F238E27FC236}">
                <a16:creationId xmlns:a16="http://schemas.microsoft.com/office/drawing/2014/main" id="{D9FD4D59-EBB7-B23C-D980-37CA59500B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1413" y="6279832"/>
            <a:ext cx="472320" cy="414609"/>
          </a:xfrm>
          <a:prstGeom prst="rect">
            <a:avLst/>
          </a:prstGeom>
        </p:spPr>
      </p:pic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C068A0EC-8108-1CEF-619A-FDC294F21E56}"/>
              </a:ext>
            </a:extLst>
          </p:cNvPr>
          <p:cNvCxnSpPr>
            <a:cxnSpLocks/>
          </p:cNvCxnSpPr>
          <p:nvPr/>
        </p:nvCxnSpPr>
        <p:spPr>
          <a:xfrm>
            <a:off x="-24000" y="1290048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B940E0F-84FB-7F79-F412-A32D2FEF6744}"/>
              </a:ext>
            </a:extLst>
          </p:cNvPr>
          <p:cNvSpPr txBox="1"/>
          <p:nvPr/>
        </p:nvSpPr>
        <p:spPr>
          <a:xfrm>
            <a:off x="923733" y="2146602"/>
            <a:ext cx="6510220" cy="28090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noProof="0">
                <a:solidFill>
                  <a:schemeClr val="bg1">
                    <a:lumMod val="75000"/>
                  </a:schemeClr>
                </a:solidFill>
              </a:rPr>
              <a:t>Team 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noProof="0">
                <a:solidFill>
                  <a:schemeClr val="bg1">
                    <a:lumMod val="75000"/>
                  </a:schemeClr>
                </a:solidFill>
              </a:rPr>
              <a:t>WP8 Scope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rgbClr val="0070C0"/>
                </a:solidFill>
              </a:rPr>
              <a:t>WP8 in the Research Structure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noProof="0">
                <a:solidFill>
                  <a:schemeClr val="bg1">
                    <a:lumMod val="75000"/>
                  </a:schemeClr>
                </a:solidFill>
              </a:rPr>
              <a:t>Timeline &amp; Milestones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noProof="0">
                <a:solidFill>
                  <a:schemeClr val="bg1">
                    <a:lumMod val="75000"/>
                  </a:schemeClr>
                </a:solidFill>
              </a:rPr>
              <a:t>Key Objectives</a:t>
            </a:r>
            <a:endParaRPr lang="en-US" sz="2400" b="1" i="0" u="none" strike="noStrike" noProof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2348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44D50D-8947-0174-C100-BC587F74E3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CB5534F4-068C-88BE-B3AB-3DAAB630890C}"/>
              </a:ext>
            </a:extLst>
          </p:cNvPr>
          <p:cNvSpPr txBox="1"/>
          <p:nvPr/>
        </p:nvSpPr>
        <p:spPr>
          <a:xfrm>
            <a:off x="3408218" y="377576"/>
            <a:ext cx="82934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4000" b="1" i="0" u="none" strike="noStrike" noProof="0">
                <a:solidFill>
                  <a:srgbClr val="000000"/>
                </a:solidFill>
                <a:effectLst/>
              </a:rPr>
              <a:t>WP8 in the Research Structure</a:t>
            </a:r>
          </a:p>
          <a:p>
            <a:pPr algn="r"/>
            <a:endParaRPr lang="en-US" sz="4000" b="1" i="0" u="none" strike="noStrike" noProof="0">
              <a:solidFill>
                <a:srgbClr val="000000"/>
              </a:solidFill>
              <a:effectLst/>
            </a:endParaRP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0062D0E1-212D-0951-7C7A-1A93A4CE39A0}"/>
              </a:ext>
            </a:extLst>
          </p:cNvPr>
          <p:cNvCxnSpPr>
            <a:cxnSpLocks/>
          </p:cNvCxnSpPr>
          <p:nvPr/>
        </p:nvCxnSpPr>
        <p:spPr>
          <a:xfrm>
            <a:off x="-24000" y="6126480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E431AF0-048E-6EFA-BE37-CEB0042D6893}"/>
              </a:ext>
            </a:extLst>
          </p:cNvPr>
          <p:cNvSpPr txBox="1"/>
          <p:nvPr/>
        </p:nvSpPr>
        <p:spPr>
          <a:xfrm>
            <a:off x="1134222" y="6356331"/>
            <a:ext cx="612648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E-GRUiEN – </a:t>
            </a:r>
            <a:r>
              <a:rPr lang="en-US" sz="1100" b="1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WP8</a:t>
            </a:r>
            <a:endParaRPr lang="en-US" sz="1100" noProof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3205FAE-36FE-6632-530B-3BD30A1A76B8}"/>
              </a:ext>
            </a:extLst>
          </p:cNvPr>
          <p:cNvSpPr txBox="1"/>
          <p:nvPr/>
        </p:nvSpPr>
        <p:spPr>
          <a:xfrm>
            <a:off x="11057778" y="6356331"/>
            <a:ext cx="643890" cy="261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noProof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</a:t>
            </a:r>
          </a:p>
        </p:txBody>
      </p:sp>
      <p:pic>
        <p:nvPicPr>
          <p:cNvPr id="9" name="Elemento grafico 8">
            <a:extLst>
              <a:ext uri="{FF2B5EF4-FFF2-40B4-BE49-F238E27FC236}">
                <a16:creationId xmlns:a16="http://schemas.microsoft.com/office/drawing/2014/main" id="{65A2974B-CA80-950D-36CE-10ABE8E1AF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1413" y="6279832"/>
            <a:ext cx="472320" cy="414609"/>
          </a:xfrm>
          <a:prstGeom prst="rect">
            <a:avLst/>
          </a:prstGeom>
        </p:spPr>
      </p:pic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489E30C7-8B60-8E1F-4374-BAFB23724082}"/>
              </a:ext>
            </a:extLst>
          </p:cNvPr>
          <p:cNvCxnSpPr>
            <a:cxnSpLocks/>
          </p:cNvCxnSpPr>
          <p:nvPr/>
        </p:nvCxnSpPr>
        <p:spPr>
          <a:xfrm>
            <a:off x="-24000" y="1290048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537F1E8-FA00-B960-7227-998EBB21540E}"/>
              </a:ext>
            </a:extLst>
          </p:cNvPr>
          <p:cNvSpPr txBox="1"/>
          <p:nvPr/>
        </p:nvSpPr>
        <p:spPr>
          <a:xfrm>
            <a:off x="615169" y="3014566"/>
            <a:ext cx="3287941" cy="153413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 sz="2000" i="0" u="none" strike="noStrike">
                <a:solidFill>
                  <a:srgbClr val="000000"/>
                </a:solidFill>
                <a:effectLst/>
              </a:defRPr>
            </a:lvl1pPr>
          </a:lstStyle>
          <a:p>
            <a:pPr marL="0" indent="0" algn="ctr">
              <a:buNone/>
            </a:pPr>
            <a:r>
              <a:rPr lang="en-US" sz="1600" b="1" noProof="0">
                <a:solidFill>
                  <a:schemeClr val="tx2">
                    <a:lumMod val="50000"/>
                    <a:lumOff val="50000"/>
                  </a:schemeClr>
                </a:solidFill>
              </a:rPr>
              <a:t>WP3 / WP4 / WP5 / WP6 </a:t>
            </a:r>
          </a:p>
          <a:p>
            <a:pPr marL="0" indent="0" algn="ctr">
              <a:buNone/>
            </a:pPr>
            <a:r>
              <a:rPr lang="en-US" sz="1600" noProof="0">
                <a:solidFill>
                  <a:schemeClr val="tx1"/>
                </a:solidFill>
              </a:rPr>
              <a:t>Sectoral data and interviews feed into WP8’s </a:t>
            </a:r>
            <a:r>
              <a:rPr lang="en-US" sz="1600" b="1" noProof="0">
                <a:solidFill>
                  <a:schemeClr val="tx2">
                    <a:lumMod val="50000"/>
                    <a:lumOff val="50000"/>
                  </a:schemeClr>
                </a:solidFill>
              </a:rPr>
              <a:t>comparative analysis</a:t>
            </a:r>
          </a:p>
          <a:p>
            <a:pPr marL="269875" indent="0" algn="ctr">
              <a:buNone/>
            </a:pPr>
            <a:endParaRPr lang="en-US" sz="1600" b="1" noProof="0">
              <a:solidFill>
                <a:srgbClr val="FF0000"/>
              </a:solidFill>
            </a:endParaRPr>
          </a:p>
        </p:txBody>
      </p:sp>
      <p:grpSp>
        <p:nvGrpSpPr>
          <p:cNvPr id="42" name="Gruppo 41">
            <a:extLst>
              <a:ext uri="{FF2B5EF4-FFF2-40B4-BE49-F238E27FC236}">
                <a16:creationId xmlns:a16="http://schemas.microsoft.com/office/drawing/2014/main" id="{CBC867C1-97D3-DC4D-8642-397366A1E3A3}"/>
              </a:ext>
            </a:extLst>
          </p:cNvPr>
          <p:cNvGrpSpPr>
            <a:grpSpLocks noChangeAspect="1"/>
          </p:cNvGrpSpPr>
          <p:nvPr/>
        </p:nvGrpSpPr>
        <p:grpSpPr>
          <a:xfrm>
            <a:off x="4426689" y="1553802"/>
            <a:ext cx="7274979" cy="4308924"/>
            <a:chOff x="5618738" y="1812190"/>
            <a:chExt cx="6008914" cy="3728852"/>
          </a:xfrm>
        </p:grpSpPr>
        <p:sp>
          <p:nvSpPr>
            <p:cNvPr id="4" name="Rettangolo con angoli arrotondati 3">
              <a:extLst>
                <a:ext uri="{FF2B5EF4-FFF2-40B4-BE49-F238E27FC236}">
                  <a16:creationId xmlns:a16="http://schemas.microsoft.com/office/drawing/2014/main" id="{3DC54448-4BAD-BD7B-6152-E60D7E860B6C}"/>
                </a:ext>
              </a:extLst>
            </p:cNvPr>
            <p:cNvSpPr/>
            <p:nvPr/>
          </p:nvSpPr>
          <p:spPr>
            <a:xfrm>
              <a:off x="5618738" y="1812190"/>
              <a:ext cx="6008914" cy="37288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00" noProof="0">
                <a:solidFill>
                  <a:schemeClr val="tx1"/>
                </a:solidFill>
              </a:endParaRPr>
            </a:p>
          </p:txBody>
        </p:sp>
        <p:sp>
          <p:nvSpPr>
            <p:cNvPr id="11" name="Rettangolo con angoli arrotondati 10">
              <a:extLst>
                <a:ext uri="{FF2B5EF4-FFF2-40B4-BE49-F238E27FC236}">
                  <a16:creationId xmlns:a16="http://schemas.microsoft.com/office/drawing/2014/main" id="{9742502E-DF04-A84A-EFFC-41CC06601C9D}"/>
                </a:ext>
              </a:extLst>
            </p:cNvPr>
            <p:cNvSpPr/>
            <p:nvPr/>
          </p:nvSpPr>
          <p:spPr>
            <a:xfrm>
              <a:off x="5974998" y="1981288"/>
              <a:ext cx="641267" cy="338162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sz="700" b="1" i="0" u="none" strike="noStrike" noProof="0">
                  <a:solidFill>
                    <a:srgbClr val="000000"/>
                  </a:solidFill>
                  <a:effectLst/>
                </a:rPr>
                <a:t>WP1: Management and Coordination</a:t>
              </a:r>
            </a:p>
          </p:txBody>
        </p:sp>
        <p:sp>
          <p:nvSpPr>
            <p:cNvPr id="12" name="Rettangolo con angoli arrotondati 11">
              <a:extLst>
                <a:ext uri="{FF2B5EF4-FFF2-40B4-BE49-F238E27FC236}">
                  <a16:creationId xmlns:a16="http://schemas.microsoft.com/office/drawing/2014/main" id="{3A112E8C-5B28-4102-6CFC-A444C3D4DBAC}"/>
                </a:ext>
              </a:extLst>
            </p:cNvPr>
            <p:cNvSpPr/>
            <p:nvPr/>
          </p:nvSpPr>
          <p:spPr>
            <a:xfrm>
              <a:off x="10531557" y="1981288"/>
              <a:ext cx="641267" cy="338162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700" b="1" i="0" u="none" strike="noStrike" noProof="0">
                  <a:solidFill>
                    <a:srgbClr val="000000"/>
                  </a:solidFill>
                  <a:effectLst/>
                </a:rPr>
                <a:t>WP9: Dissemination, Exploitation, Communication</a:t>
              </a:r>
              <a:endParaRPr lang="en-US" sz="700" noProof="0"/>
            </a:p>
          </p:txBody>
        </p:sp>
        <p:sp>
          <p:nvSpPr>
            <p:cNvPr id="13" name="Rettangolo con angoli arrotondati 12">
              <a:extLst>
                <a:ext uri="{FF2B5EF4-FFF2-40B4-BE49-F238E27FC236}">
                  <a16:creationId xmlns:a16="http://schemas.microsoft.com/office/drawing/2014/main" id="{E9D932D7-F199-B4AB-8B8D-239DE55CC034}"/>
                </a:ext>
              </a:extLst>
            </p:cNvPr>
            <p:cNvSpPr/>
            <p:nvPr/>
          </p:nvSpPr>
          <p:spPr>
            <a:xfrm>
              <a:off x="6864700" y="1981288"/>
              <a:ext cx="3363224" cy="580911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b="1" i="0" u="none" strike="noStrike" noProof="0">
                  <a:solidFill>
                    <a:srgbClr val="000000"/>
                  </a:solidFill>
                  <a:effectLst/>
                </a:rPr>
                <a:t>WP2: Historical Case Studies and Theoretical Framework</a:t>
              </a:r>
            </a:p>
          </p:txBody>
        </p:sp>
        <p:sp>
          <p:nvSpPr>
            <p:cNvPr id="14" name="Rettangolo con angoli arrotondati 13">
              <a:extLst>
                <a:ext uri="{FF2B5EF4-FFF2-40B4-BE49-F238E27FC236}">
                  <a16:creationId xmlns:a16="http://schemas.microsoft.com/office/drawing/2014/main" id="{AAACF33B-380C-2411-CFD6-1986339F00B9}"/>
                </a:ext>
              </a:extLst>
            </p:cNvPr>
            <p:cNvSpPr/>
            <p:nvPr/>
          </p:nvSpPr>
          <p:spPr>
            <a:xfrm>
              <a:off x="6729339" y="2885722"/>
              <a:ext cx="3663279" cy="95246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00" noProof="0"/>
            </a:p>
          </p:txBody>
        </p:sp>
        <p:sp>
          <p:nvSpPr>
            <p:cNvPr id="15" name="Rettangolo con angoli arrotondati 14">
              <a:extLst>
                <a:ext uri="{FF2B5EF4-FFF2-40B4-BE49-F238E27FC236}">
                  <a16:creationId xmlns:a16="http://schemas.microsoft.com/office/drawing/2014/main" id="{59E0BA6C-9F70-405B-D162-EBC0847B83CC}"/>
                </a:ext>
              </a:extLst>
            </p:cNvPr>
            <p:cNvSpPr/>
            <p:nvPr/>
          </p:nvSpPr>
          <p:spPr>
            <a:xfrm>
              <a:off x="6729338" y="4161709"/>
              <a:ext cx="3663279" cy="95246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00" noProof="0"/>
            </a:p>
          </p:txBody>
        </p:sp>
        <p:sp>
          <p:nvSpPr>
            <p:cNvPr id="16" name="Rettangolo con angoli arrotondati 15">
              <a:extLst>
                <a:ext uri="{FF2B5EF4-FFF2-40B4-BE49-F238E27FC236}">
                  <a16:creationId xmlns:a16="http://schemas.microsoft.com/office/drawing/2014/main" id="{E89BABAC-78E1-5C7D-F0EA-5E56D7E4DBC0}"/>
                </a:ext>
              </a:extLst>
            </p:cNvPr>
            <p:cNvSpPr/>
            <p:nvPr/>
          </p:nvSpPr>
          <p:spPr>
            <a:xfrm>
              <a:off x="6863191" y="3089818"/>
              <a:ext cx="726851" cy="468045"/>
            </a:xfrm>
            <a:prstGeom prst="roundRect">
              <a:avLst/>
            </a:prstGeom>
            <a:solidFill>
              <a:schemeClr val="tx2">
                <a:lumMod val="25000"/>
                <a:lumOff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b="1" i="0" u="none" strike="noStrike" noProof="0">
                  <a:solidFill>
                    <a:schemeClr val="tx1"/>
                  </a:solidFill>
                </a:rPr>
                <a:t>WP3: Automotive Sector</a:t>
              </a:r>
              <a:endParaRPr lang="en-US" sz="700" noProof="0">
                <a:solidFill>
                  <a:schemeClr val="tx1"/>
                </a:solidFill>
              </a:endParaRPr>
            </a:p>
          </p:txBody>
        </p:sp>
        <p:sp>
          <p:nvSpPr>
            <p:cNvPr id="17" name="Rettangolo con angoli arrotondati 16">
              <a:extLst>
                <a:ext uri="{FF2B5EF4-FFF2-40B4-BE49-F238E27FC236}">
                  <a16:creationId xmlns:a16="http://schemas.microsoft.com/office/drawing/2014/main" id="{EDD743E3-BAE4-737B-82F0-94C6F9FEFF48}"/>
                </a:ext>
              </a:extLst>
            </p:cNvPr>
            <p:cNvSpPr/>
            <p:nvPr/>
          </p:nvSpPr>
          <p:spPr>
            <a:xfrm>
              <a:off x="7725392" y="3089818"/>
              <a:ext cx="726851" cy="468045"/>
            </a:xfrm>
            <a:prstGeom prst="roundRect">
              <a:avLst/>
            </a:prstGeom>
            <a:solidFill>
              <a:schemeClr val="tx2">
                <a:lumMod val="25000"/>
                <a:lumOff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b="1" i="0" u="none" strike="noStrike" noProof="0">
                  <a:solidFill>
                    <a:schemeClr val="tx1"/>
                  </a:solidFill>
                </a:rPr>
                <a:t>WP4: Energy Sector</a:t>
              </a:r>
              <a:endParaRPr lang="en-US" sz="700" noProof="0">
                <a:solidFill>
                  <a:schemeClr val="tx1"/>
                </a:solidFill>
              </a:endParaRPr>
            </a:p>
          </p:txBody>
        </p:sp>
        <p:sp>
          <p:nvSpPr>
            <p:cNvPr id="18" name="Rettangolo con angoli arrotondati 17">
              <a:extLst>
                <a:ext uri="{FF2B5EF4-FFF2-40B4-BE49-F238E27FC236}">
                  <a16:creationId xmlns:a16="http://schemas.microsoft.com/office/drawing/2014/main" id="{41B1C9D1-EFB9-5A6B-CD68-F123264752F2}"/>
                </a:ext>
              </a:extLst>
            </p:cNvPr>
            <p:cNvSpPr/>
            <p:nvPr/>
          </p:nvSpPr>
          <p:spPr>
            <a:xfrm>
              <a:off x="8587593" y="3089818"/>
              <a:ext cx="726851" cy="468045"/>
            </a:xfrm>
            <a:prstGeom prst="roundRect">
              <a:avLst/>
            </a:prstGeom>
            <a:solidFill>
              <a:schemeClr val="tx2">
                <a:lumMod val="25000"/>
                <a:lumOff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b="1" i="0" u="none" strike="noStrike" noProof="0">
                  <a:solidFill>
                    <a:schemeClr val="tx1"/>
                  </a:solidFill>
                </a:rPr>
                <a:t>WP5: ODT/taxi Sector</a:t>
              </a:r>
              <a:endParaRPr lang="en-US" sz="700" noProof="0">
                <a:solidFill>
                  <a:schemeClr val="tx1"/>
                </a:solidFill>
              </a:endParaRPr>
            </a:p>
          </p:txBody>
        </p:sp>
        <p:sp>
          <p:nvSpPr>
            <p:cNvPr id="19" name="Rettangolo con angoli arrotondati 18">
              <a:extLst>
                <a:ext uri="{FF2B5EF4-FFF2-40B4-BE49-F238E27FC236}">
                  <a16:creationId xmlns:a16="http://schemas.microsoft.com/office/drawing/2014/main" id="{D9E506AD-A446-9576-75D6-B0595467250E}"/>
                </a:ext>
              </a:extLst>
            </p:cNvPr>
            <p:cNvSpPr/>
            <p:nvPr/>
          </p:nvSpPr>
          <p:spPr>
            <a:xfrm>
              <a:off x="9449794" y="3089818"/>
              <a:ext cx="726851" cy="468045"/>
            </a:xfrm>
            <a:prstGeom prst="roundRect">
              <a:avLst/>
            </a:prstGeom>
            <a:solidFill>
              <a:schemeClr val="tx2">
                <a:lumMod val="25000"/>
                <a:lumOff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b="1" i="0" u="none" strike="noStrike" noProof="0">
                  <a:solidFill>
                    <a:schemeClr val="tx1"/>
                  </a:solidFill>
                </a:rPr>
                <a:t>WP6: Care Sector</a:t>
              </a:r>
              <a:endParaRPr lang="en-US" sz="700" i="0" u="none" strike="noStrike" noProof="0">
                <a:solidFill>
                  <a:schemeClr val="tx1"/>
                </a:solidFill>
              </a:endParaRPr>
            </a:p>
          </p:txBody>
        </p:sp>
        <p:sp>
          <p:nvSpPr>
            <p:cNvPr id="21" name="Rettangolo con angoli arrotondati 20">
              <a:extLst>
                <a:ext uri="{FF2B5EF4-FFF2-40B4-BE49-F238E27FC236}">
                  <a16:creationId xmlns:a16="http://schemas.microsoft.com/office/drawing/2014/main" id="{9296C5AA-53DA-3891-18C5-D413C7D35EF5}"/>
                </a:ext>
              </a:extLst>
            </p:cNvPr>
            <p:cNvSpPr/>
            <p:nvPr/>
          </p:nvSpPr>
          <p:spPr>
            <a:xfrm>
              <a:off x="7099719" y="4403917"/>
              <a:ext cx="1251345" cy="46804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b="1">
                  <a:solidFill>
                    <a:srgbClr val="000000"/>
                  </a:solidFill>
                </a:rPr>
                <a:t>WP7: EU-level Social Dialogue Coordination</a:t>
              </a:r>
            </a:p>
          </p:txBody>
        </p:sp>
        <p:sp>
          <p:nvSpPr>
            <p:cNvPr id="22" name="Rettangolo con angoli arrotondati 21">
              <a:extLst>
                <a:ext uri="{FF2B5EF4-FFF2-40B4-BE49-F238E27FC236}">
                  <a16:creationId xmlns:a16="http://schemas.microsoft.com/office/drawing/2014/main" id="{424C878C-4638-8CD7-6A1E-43A99B7CACCD}"/>
                </a:ext>
              </a:extLst>
            </p:cNvPr>
            <p:cNvSpPr/>
            <p:nvPr/>
          </p:nvSpPr>
          <p:spPr>
            <a:xfrm>
              <a:off x="8688771" y="4403916"/>
              <a:ext cx="1251345" cy="468045"/>
            </a:xfrm>
            <a:prstGeom prst="round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b="1" i="0" u="none" strike="noStrike" noProof="0">
                  <a:solidFill>
                    <a:schemeClr val="bg2"/>
                  </a:solidFill>
                  <a:effectLst/>
                </a:rPr>
                <a:t>WP8: A New Social Dialogue for Europe</a:t>
              </a:r>
              <a:endParaRPr lang="en-US" sz="700" b="0" i="0" u="none" strike="noStrike" noProof="0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28" name="Connettore 4 27">
              <a:extLst>
                <a:ext uri="{FF2B5EF4-FFF2-40B4-BE49-F238E27FC236}">
                  <a16:creationId xmlns:a16="http://schemas.microsoft.com/office/drawing/2014/main" id="{B653F721-810E-F80E-2809-440A7FF4CF61}"/>
                </a:ext>
              </a:extLst>
            </p:cNvPr>
            <p:cNvCxnSpPr>
              <a:cxnSpLocks/>
              <a:endCxn id="22" idx="0"/>
            </p:cNvCxnSpPr>
            <p:nvPr/>
          </p:nvCxnSpPr>
          <p:spPr>
            <a:xfrm rot="5400000">
              <a:off x="9162457" y="3709851"/>
              <a:ext cx="846053" cy="542077"/>
            </a:xfrm>
            <a:prstGeom prst="bentConnector3">
              <a:avLst/>
            </a:prstGeom>
            <a:ln w="38100">
              <a:solidFill>
                <a:schemeClr val="tx2">
                  <a:lumMod val="50000"/>
                  <a:lumOff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4 29">
              <a:extLst>
                <a:ext uri="{FF2B5EF4-FFF2-40B4-BE49-F238E27FC236}">
                  <a16:creationId xmlns:a16="http://schemas.microsoft.com/office/drawing/2014/main" id="{40FCD232-64EB-3F3F-CA6A-ECAFDC713CDA}"/>
                </a:ext>
              </a:extLst>
            </p:cNvPr>
            <p:cNvCxnSpPr>
              <a:cxnSpLocks/>
              <a:stCxn id="18" idx="2"/>
              <a:endCxn id="22" idx="0"/>
            </p:cNvCxnSpPr>
            <p:nvPr/>
          </p:nvCxnSpPr>
          <p:spPr>
            <a:xfrm rot="16200000" flipH="1">
              <a:off x="8709705" y="3799176"/>
              <a:ext cx="846053" cy="363425"/>
            </a:xfrm>
            <a:prstGeom prst="bentConnector3">
              <a:avLst/>
            </a:prstGeom>
            <a:ln w="38100">
              <a:solidFill>
                <a:schemeClr val="tx2">
                  <a:lumMod val="50000"/>
                  <a:lumOff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4 31">
              <a:extLst>
                <a:ext uri="{FF2B5EF4-FFF2-40B4-BE49-F238E27FC236}">
                  <a16:creationId xmlns:a16="http://schemas.microsoft.com/office/drawing/2014/main" id="{FE8DA902-B9ED-A2BF-4E3E-3CB047F6714B}"/>
                </a:ext>
              </a:extLst>
            </p:cNvPr>
            <p:cNvCxnSpPr>
              <a:cxnSpLocks/>
              <a:stCxn id="17" idx="2"/>
              <a:endCxn id="22" idx="0"/>
            </p:cNvCxnSpPr>
            <p:nvPr/>
          </p:nvCxnSpPr>
          <p:spPr>
            <a:xfrm rot="16200000" flipH="1">
              <a:off x="8278605" y="3368076"/>
              <a:ext cx="846053" cy="1225626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2">
                  <a:lumMod val="50000"/>
                  <a:lumOff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4 33">
              <a:extLst>
                <a:ext uri="{FF2B5EF4-FFF2-40B4-BE49-F238E27FC236}">
                  <a16:creationId xmlns:a16="http://schemas.microsoft.com/office/drawing/2014/main" id="{B1B21D26-22AE-4FE0-A88B-544BCAF2B2C2}"/>
                </a:ext>
              </a:extLst>
            </p:cNvPr>
            <p:cNvCxnSpPr>
              <a:cxnSpLocks/>
              <a:stCxn id="16" idx="2"/>
              <a:endCxn id="22" idx="0"/>
            </p:cNvCxnSpPr>
            <p:nvPr/>
          </p:nvCxnSpPr>
          <p:spPr>
            <a:xfrm rot="16200000" flipH="1">
              <a:off x="7847504" y="2936975"/>
              <a:ext cx="846053" cy="2087827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2">
                  <a:lumMod val="50000"/>
                  <a:lumOff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18822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C04DDB-ADF3-F03C-66B5-5B5D63023E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9F6E61EA-7DEA-4032-DA59-4D17D68D9E65}"/>
              </a:ext>
            </a:extLst>
          </p:cNvPr>
          <p:cNvSpPr txBox="1"/>
          <p:nvPr/>
        </p:nvSpPr>
        <p:spPr>
          <a:xfrm>
            <a:off x="3408218" y="377576"/>
            <a:ext cx="82934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4000" b="1" i="0" u="none" strike="noStrike" noProof="0">
                <a:solidFill>
                  <a:srgbClr val="000000"/>
                </a:solidFill>
                <a:effectLst/>
              </a:rPr>
              <a:t>WP8 in the Research Structure</a:t>
            </a:r>
          </a:p>
          <a:p>
            <a:pPr algn="r"/>
            <a:endParaRPr lang="en-US" sz="4000" b="1" i="0" u="none" strike="noStrike" noProof="0">
              <a:solidFill>
                <a:srgbClr val="000000"/>
              </a:solidFill>
              <a:effectLst/>
            </a:endParaRP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B3743236-42D3-DB59-34DE-E1F3E581092B}"/>
              </a:ext>
            </a:extLst>
          </p:cNvPr>
          <p:cNvCxnSpPr>
            <a:cxnSpLocks/>
          </p:cNvCxnSpPr>
          <p:nvPr/>
        </p:nvCxnSpPr>
        <p:spPr>
          <a:xfrm>
            <a:off x="-24000" y="6126480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CAFBC26-D628-7D52-D511-763A97168863}"/>
              </a:ext>
            </a:extLst>
          </p:cNvPr>
          <p:cNvSpPr txBox="1"/>
          <p:nvPr/>
        </p:nvSpPr>
        <p:spPr>
          <a:xfrm>
            <a:off x="1134222" y="6356331"/>
            <a:ext cx="612648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E-GRUiEN – </a:t>
            </a:r>
            <a:r>
              <a:rPr lang="en-US" sz="1100" b="1" i="0" u="none" strike="noStrike" noProof="0">
                <a:solidFill>
                  <a:srgbClr val="00000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WP8</a:t>
            </a:r>
            <a:endParaRPr lang="en-US" sz="1100" noProof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D2294A4-049A-2D0F-376E-593BCC5CC972}"/>
              </a:ext>
            </a:extLst>
          </p:cNvPr>
          <p:cNvSpPr txBox="1"/>
          <p:nvPr/>
        </p:nvSpPr>
        <p:spPr>
          <a:xfrm>
            <a:off x="11057778" y="6356331"/>
            <a:ext cx="643890" cy="261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noProof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</a:t>
            </a:r>
          </a:p>
        </p:txBody>
      </p:sp>
      <p:pic>
        <p:nvPicPr>
          <p:cNvPr id="9" name="Elemento grafico 8">
            <a:extLst>
              <a:ext uri="{FF2B5EF4-FFF2-40B4-BE49-F238E27FC236}">
                <a16:creationId xmlns:a16="http://schemas.microsoft.com/office/drawing/2014/main" id="{3CB9EE15-07DE-3EBF-7510-23C263B16D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1413" y="6279832"/>
            <a:ext cx="472320" cy="414609"/>
          </a:xfrm>
          <a:prstGeom prst="rect">
            <a:avLst/>
          </a:prstGeom>
        </p:spPr>
      </p:pic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766C5A59-193A-7EBE-08E5-17528D5437E6}"/>
              </a:ext>
            </a:extLst>
          </p:cNvPr>
          <p:cNvCxnSpPr>
            <a:cxnSpLocks/>
          </p:cNvCxnSpPr>
          <p:nvPr/>
        </p:nvCxnSpPr>
        <p:spPr>
          <a:xfrm>
            <a:off x="-24000" y="1290048"/>
            <a:ext cx="122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4E95E68-8CB8-2B88-87DF-49A667EFD5E1}"/>
              </a:ext>
            </a:extLst>
          </p:cNvPr>
          <p:cNvSpPr txBox="1"/>
          <p:nvPr/>
        </p:nvSpPr>
        <p:spPr>
          <a:xfrm>
            <a:off x="615169" y="3014566"/>
            <a:ext cx="3287941" cy="153413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 sz="2000" i="0" u="none" strike="noStrike">
                <a:solidFill>
                  <a:srgbClr val="000000"/>
                </a:solidFill>
                <a:effectLst/>
              </a:defRPr>
            </a:lvl1pPr>
          </a:lstStyle>
          <a:p>
            <a:pPr marL="0" indent="0" algn="ctr">
              <a:buNone/>
            </a:pPr>
            <a:r>
              <a:rPr lang="en-US" sz="1600" b="1" noProof="0">
                <a:solidFill>
                  <a:schemeClr val="tx2">
                    <a:lumMod val="50000"/>
                    <a:lumOff val="50000"/>
                  </a:schemeClr>
                </a:solidFill>
              </a:rPr>
              <a:t>WP7</a:t>
            </a:r>
            <a:r>
              <a:rPr lang="en-US" sz="1600" b="1" noProof="0">
                <a:solidFill>
                  <a:schemeClr val="tx1"/>
                </a:solidFill>
              </a:rPr>
              <a:t> </a:t>
            </a:r>
            <a:r>
              <a:rPr lang="en-US" sz="1600" noProof="0">
                <a:solidFill>
                  <a:schemeClr val="tx1"/>
                </a:solidFill>
              </a:rPr>
              <a:t>results from participatory action research will inform WP8’s evaluation of </a:t>
            </a:r>
            <a:r>
              <a:rPr lang="en-US" sz="1600" b="1" noProof="0">
                <a:solidFill>
                  <a:schemeClr val="tx2">
                    <a:lumMod val="50000"/>
                    <a:lumOff val="50000"/>
                  </a:schemeClr>
                </a:solidFill>
              </a:rPr>
              <a:t>new dialogue proposals</a:t>
            </a:r>
          </a:p>
        </p:txBody>
      </p:sp>
      <p:grpSp>
        <p:nvGrpSpPr>
          <p:cNvPr id="42" name="Gruppo 41">
            <a:extLst>
              <a:ext uri="{FF2B5EF4-FFF2-40B4-BE49-F238E27FC236}">
                <a16:creationId xmlns:a16="http://schemas.microsoft.com/office/drawing/2014/main" id="{3CDC02E3-C0FB-380A-6D32-E8D1EE6B7EA0}"/>
              </a:ext>
            </a:extLst>
          </p:cNvPr>
          <p:cNvGrpSpPr>
            <a:grpSpLocks noChangeAspect="1"/>
          </p:cNvGrpSpPr>
          <p:nvPr/>
        </p:nvGrpSpPr>
        <p:grpSpPr>
          <a:xfrm>
            <a:off x="4426689" y="1553802"/>
            <a:ext cx="7274979" cy="4308924"/>
            <a:chOff x="5618738" y="1812190"/>
            <a:chExt cx="6008914" cy="3728852"/>
          </a:xfrm>
        </p:grpSpPr>
        <p:sp>
          <p:nvSpPr>
            <p:cNvPr id="4" name="Rettangolo con angoli arrotondati 3">
              <a:extLst>
                <a:ext uri="{FF2B5EF4-FFF2-40B4-BE49-F238E27FC236}">
                  <a16:creationId xmlns:a16="http://schemas.microsoft.com/office/drawing/2014/main" id="{8FE1A279-17A9-A3FC-B1D4-50C90F838FD6}"/>
                </a:ext>
              </a:extLst>
            </p:cNvPr>
            <p:cNvSpPr/>
            <p:nvPr/>
          </p:nvSpPr>
          <p:spPr>
            <a:xfrm>
              <a:off x="5618738" y="1812190"/>
              <a:ext cx="6008914" cy="37288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00" noProof="0">
                <a:solidFill>
                  <a:schemeClr val="tx1"/>
                </a:solidFill>
              </a:endParaRPr>
            </a:p>
          </p:txBody>
        </p:sp>
        <p:sp>
          <p:nvSpPr>
            <p:cNvPr id="11" name="Rettangolo con angoli arrotondati 10">
              <a:extLst>
                <a:ext uri="{FF2B5EF4-FFF2-40B4-BE49-F238E27FC236}">
                  <a16:creationId xmlns:a16="http://schemas.microsoft.com/office/drawing/2014/main" id="{6A9ED18B-22AE-050D-20B7-EBF1C57325E2}"/>
                </a:ext>
              </a:extLst>
            </p:cNvPr>
            <p:cNvSpPr/>
            <p:nvPr/>
          </p:nvSpPr>
          <p:spPr>
            <a:xfrm>
              <a:off x="5974998" y="1981288"/>
              <a:ext cx="641267" cy="338162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sz="700" b="1" i="0" u="none" strike="noStrike" noProof="0">
                  <a:solidFill>
                    <a:srgbClr val="000000"/>
                  </a:solidFill>
                  <a:effectLst/>
                </a:rPr>
                <a:t>WP1: Management and Coordination</a:t>
              </a:r>
            </a:p>
          </p:txBody>
        </p:sp>
        <p:sp>
          <p:nvSpPr>
            <p:cNvPr id="12" name="Rettangolo con angoli arrotondati 11">
              <a:extLst>
                <a:ext uri="{FF2B5EF4-FFF2-40B4-BE49-F238E27FC236}">
                  <a16:creationId xmlns:a16="http://schemas.microsoft.com/office/drawing/2014/main" id="{739382BD-DCEE-B430-762A-737C054E9C29}"/>
                </a:ext>
              </a:extLst>
            </p:cNvPr>
            <p:cNvSpPr/>
            <p:nvPr/>
          </p:nvSpPr>
          <p:spPr>
            <a:xfrm>
              <a:off x="10531557" y="1981288"/>
              <a:ext cx="641267" cy="338162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700" b="1" i="0" u="none" strike="noStrike" noProof="0">
                  <a:solidFill>
                    <a:srgbClr val="000000"/>
                  </a:solidFill>
                  <a:effectLst/>
                </a:rPr>
                <a:t>WP9: Dissemination, Exploitation, Communication</a:t>
              </a:r>
              <a:endParaRPr lang="en-US" sz="700" noProof="0"/>
            </a:p>
          </p:txBody>
        </p:sp>
        <p:sp>
          <p:nvSpPr>
            <p:cNvPr id="13" name="Rettangolo con angoli arrotondati 12">
              <a:extLst>
                <a:ext uri="{FF2B5EF4-FFF2-40B4-BE49-F238E27FC236}">
                  <a16:creationId xmlns:a16="http://schemas.microsoft.com/office/drawing/2014/main" id="{A5FF821B-52CE-1A1A-E45D-50FA1FABDB4E}"/>
                </a:ext>
              </a:extLst>
            </p:cNvPr>
            <p:cNvSpPr/>
            <p:nvPr/>
          </p:nvSpPr>
          <p:spPr>
            <a:xfrm>
              <a:off x="6864700" y="1981288"/>
              <a:ext cx="3363224" cy="580911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b="1" i="0" u="none" strike="noStrike" noProof="0">
                  <a:solidFill>
                    <a:srgbClr val="000000"/>
                  </a:solidFill>
                  <a:effectLst/>
                </a:rPr>
                <a:t>WP2: Historical Case Studies and Theoretical Framework</a:t>
              </a:r>
            </a:p>
          </p:txBody>
        </p:sp>
        <p:sp>
          <p:nvSpPr>
            <p:cNvPr id="14" name="Rettangolo con angoli arrotondati 13">
              <a:extLst>
                <a:ext uri="{FF2B5EF4-FFF2-40B4-BE49-F238E27FC236}">
                  <a16:creationId xmlns:a16="http://schemas.microsoft.com/office/drawing/2014/main" id="{A0E26E5A-9171-1A2E-0D6C-B3A9C9C37901}"/>
                </a:ext>
              </a:extLst>
            </p:cNvPr>
            <p:cNvSpPr/>
            <p:nvPr/>
          </p:nvSpPr>
          <p:spPr>
            <a:xfrm>
              <a:off x="6729339" y="2885722"/>
              <a:ext cx="3663279" cy="95246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00" noProof="0"/>
            </a:p>
          </p:txBody>
        </p:sp>
        <p:sp>
          <p:nvSpPr>
            <p:cNvPr id="15" name="Rettangolo con angoli arrotondati 14">
              <a:extLst>
                <a:ext uri="{FF2B5EF4-FFF2-40B4-BE49-F238E27FC236}">
                  <a16:creationId xmlns:a16="http://schemas.microsoft.com/office/drawing/2014/main" id="{0043C276-9305-00AD-7234-F487A2064FD4}"/>
                </a:ext>
              </a:extLst>
            </p:cNvPr>
            <p:cNvSpPr/>
            <p:nvPr/>
          </p:nvSpPr>
          <p:spPr>
            <a:xfrm>
              <a:off x="6729338" y="4161709"/>
              <a:ext cx="3663279" cy="95246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00" noProof="0"/>
            </a:p>
          </p:txBody>
        </p:sp>
        <p:sp>
          <p:nvSpPr>
            <p:cNvPr id="16" name="Rettangolo con angoli arrotondati 15">
              <a:extLst>
                <a:ext uri="{FF2B5EF4-FFF2-40B4-BE49-F238E27FC236}">
                  <a16:creationId xmlns:a16="http://schemas.microsoft.com/office/drawing/2014/main" id="{997EF29E-7D10-7FFB-E8E7-11D971A49032}"/>
                </a:ext>
              </a:extLst>
            </p:cNvPr>
            <p:cNvSpPr/>
            <p:nvPr/>
          </p:nvSpPr>
          <p:spPr>
            <a:xfrm>
              <a:off x="6863191" y="3089818"/>
              <a:ext cx="726851" cy="46804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b="1">
                  <a:solidFill>
                    <a:srgbClr val="000000"/>
                  </a:solidFill>
                </a:rPr>
                <a:t>WP3: Automotive Sector</a:t>
              </a:r>
            </a:p>
          </p:txBody>
        </p:sp>
        <p:sp>
          <p:nvSpPr>
            <p:cNvPr id="17" name="Rettangolo con angoli arrotondati 16">
              <a:extLst>
                <a:ext uri="{FF2B5EF4-FFF2-40B4-BE49-F238E27FC236}">
                  <a16:creationId xmlns:a16="http://schemas.microsoft.com/office/drawing/2014/main" id="{F285030F-654A-DFC4-93F0-D4DB6541AAE3}"/>
                </a:ext>
              </a:extLst>
            </p:cNvPr>
            <p:cNvSpPr/>
            <p:nvPr/>
          </p:nvSpPr>
          <p:spPr>
            <a:xfrm>
              <a:off x="7725392" y="3089818"/>
              <a:ext cx="726851" cy="46804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b="1">
                  <a:solidFill>
                    <a:srgbClr val="000000"/>
                  </a:solidFill>
                </a:rPr>
                <a:t>WP4: Energy Sector</a:t>
              </a:r>
            </a:p>
          </p:txBody>
        </p:sp>
        <p:sp>
          <p:nvSpPr>
            <p:cNvPr id="18" name="Rettangolo con angoli arrotondati 17">
              <a:extLst>
                <a:ext uri="{FF2B5EF4-FFF2-40B4-BE49-F238E27FC236}">
                  <a16:creationId xmlns:a16="http://schemas.microsoft.com/office/drawing/2014/main" id="{160C5212-DA33-071B-6240-A524623EA1DD}"/>
                </a:ext>
              </a:extLst>
            </p:cNvPr>
            <p:cNvSpPr/>
            <p:nvPr/>
          </p:nvSpPr>
          <p:spPr>
            <a:xfrm>
              <a:off x="8587593" y="3089818"/>
              <a:ext cx="726851" cy="46804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b="1">
                  <a:solidFill>
                    <a:srgbClr val="000000"/>
                  </a:solidFill>
                </a:rPr>
                <a:t>WP5: ODT/taxi Sector</a:t>
              </a:r>
            </a:p>
          </p:txBody>
        </p:sp>
        <p:sp>
          <p:nvSpPr>
            <p:cNvPr id="19" name="Rettangolo con angoli arrotondati 18">
              <a:extLst>
                <a:ext uri="{FF2B5EF4-FFF2-40B4-BE49-F238E27FC236}">
                  <a16:creationId xmlns:a16="http://schemas.microsoft.com/office/drawing/2014/main" id="{E0168F03-7070-5DEC-8465-3FFAFAE84749}"/>
                </a:ext>
              </a:extLst>
            </p:cNvPr>
            <p:cNvSpPr/>
            <p:nvPr/>
          </p:nvSpPr>
          <p:spPr>
            <a:xfrm>
              <a:off x="9449794" y="3089818"/>
              <a:ext cx="726851" cy="46804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b="1">
                  <a:solidFill>
                    <a:srgbClr val="000000"/>
                  </a:solidFill>
                </a:rPr>
                <a:t>WP6: Care Sector</a:t>
              </a:r>
            </a:p>
          </p:txBody>
        </p:sp>
        <p:sp>
          <p:nvSpPr>
            <p:cNvPr id="21" name="Rettangolo con angoli arrotondati 20">
              <a:extLst>
                <a:ext uri="{FF2B5EF4-FFF2-40B4-BE49-F238E27FC236}">
                  <a16:creationId xmlns:a16="http://schemas.microsoft.com/office/drawing/2014/main" id="{4668D729-5B8C-EA74-D7B4-596E8EFDF3B9}"/>
                </a:ext>
              </a:extLst>
            </p:cNvPr>
            <p:cNvSpPr/>
            <p:nvPr/>
          </p:nvSpPr>
          <p:spPr>
            <a:xfrm>
              <a:off x="7099719" y="4403917"/>
              <a:ext cx="1251345" cy="468045"/>
            </a:xfrm>
            <a:prstGeom prst="roundRect">
              <a:avLst/>
            </a:prstGeom>
            <a:solidFill>
              <a:schemeClr val="tx2">
                <a:lumMod val="25000"/>
                <a:lumOff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b="1">
                  <a:solidFill>
                    <a:schemeClr val="tx1"/>
                  </a:solidFill>
                </a:rPr>
                <a:t>WP7: EU-level Social Dialogue Coordination</a:t>
              </a:r>
            </a:p>
          </p:txBody>
        </p:sp>
        <p:sp>
          <p:nvSpPr>
            <p:cNvPr id="22" name="Rettangolo con angoli arrotondati 21">
              <a:extLst>
                <a:ext uri="{FF2B5EF4-FFF2-40B4-BE49-F238E27FC236}">
                  <a16:creationId xmlns:a16="http://schemas.microsoft.com/office/drawing/2014/main" id="{85EB898D-6BC9-61FB-E3CC-1CAB9968DCBF}"/>
                </a:ext>
              </a:extLst>
            </p:cNvPr>
            <p:cNvSpPr/>
            <p:nvPr/>
          </p:nvSpPr>
          <p:spPr>
            <a:xfrm>
              <a:off x="8688771" y="4403916"/>
              <a:ext cx="1251345" cy="468045"/>
            </a:xfrm>
            <a:prstGeom prst="round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b="1" i="0" u="none" strike="noStrike" noProof="0">
                  <a:solidFill>
                    <a:schemeClr val="bg2"/>
                  </a:solidFill>
                  <a:effectLst/>
                </a:rPr>
                <a:t>WP8: A New Social Dialogue for Europe</a:t>
              </a:r>
              <a:endParaRPr lang="en-US" sz="700" b="0" i="0" u="none" strike="noStrike" noProof="0">
                <a:solidFill>
                  <a:schemeClr val="bg2"/>
                </a:solidFill>
                <a:effectLst/>
              </a:endParaRPr>
            </a:p>
          </p:txBody>
        </p:sp>
      </p:grpSp>
      <p:cxnSp>
        <p:nvCxnSpPr>
          <p:cNvPr id="3" name="Connettore 4 2">
            <a:extLst>
              <a:ext uri="{FF2B5EF4-FFF2-40B4-BE49-F238E27FC236}">
                <a16:creationId xmlns:a16="http://schemas.microsoft.com/office/drawing/2014/main" id="{277BCB2F-2BEE-3B69-8E9C-A8E185B65569}"/>
              </a:ext>
            </a:extLst>
          </p:cNvPr>
          <p:cNvCxnSpPr>
            <a:cxnSpLocks/>
            <a:stCxn id="21" idx="3"/>
            <a:endCxn id="22" idx="1"/>
          </p:cNvCxnSpPr>
          <p:nvPr/>
        </p:nvCxnSpPr>
        <p:spPr>
          <a:xfrm flipV="1">
            <a:off x="7734710" y="4819133"/>
            <a:ext cx="408861" cy="1"/>
          </a:xfrm>
          <a:prstGeom prst="bentConnector3">
            <a:avLst/>
          </a:prstGeom>
          <a:ln w="38100"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8076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1565</TotalTime>
  <Words>1096</Words>
  <Application>Microsoft Office PowerPoint</Application>
  <PresentationFormat>Widescreen</PresentationFormat>
  <Paragraphs>218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5" baseType="lpstr">
      <vt:lpstr>Aptos</vt:lpstr>
      <vt:lpstr>Aptos Display</vt:lpstr>
      <vt:lpstr>Arial</vt:lpstr>
      <vt:lpstr>Calibri (headings)</vt:lpstr>
      <vt:lpstr>Lato</vt:lpstr>
      <vt:lpstr>-webkit-standard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Davide Bisi</dc:creator>
  <cp:lastModifiedBy>Fabio LANDINI</cp:lastModifiedBy>
  <cp:revision>23</cp:revision>
  <dcterms:created xsi:type="dcterms:W3CDTF">2025-02-19T14:11:41Z</dcterms:created>
  <dcterms:modified xsi:type="dcterms:W3CDTF">2025-03-03T08:01:15Z</dcterms:modified>
</cp:coreProperties>
</file>